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1245" r:id="rId2"/>
    <p:sldId id="1246" r:id="rId3"/>
    <p:sldId id="1247" r:id="rId4"/>
    <p:sldId id="1248" r:id="rId5"/>
    <p:sldId id="1249" r:id="rId6"/>
    <p:sldId id="1250" r:id="rId7"/>
    <p:sldId id="1251" r:id="rId8"/>
    <p:sldId id="1252" r:id="rId9"/>
    <p:sldId id="1253" r:id="rId10"/>
    <p:sldId id="1254" r:id="rId11"/>
    <p:sldId id="1255" r:id="rId12"/>
    <p:sldId id="1256" r:id="rId13"/>
    <p:sldId id="1257" r:id="rId14"/>
    <p:sldId id="1258" r:id="rId15"/>
    <p:sldId id="1259" r:id="rId16"/>
    <p:sldId id="1260" r:id="rId17"/>
    <p:sldId id="126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9"/>
          <p:cNvSpPr>
            <a:spLocks noGrp="1" noChangeArrowheads="1"/>
          </p:cNvSpPr>
          <p:nvPr>
            <p:ph type="sldNum" sz="quarter"/>
          </p:nvPr>
        </p:nvSpPr>
        <p:spPr>
          <a:xfrm>
            <a:off x="3886200"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360DF2B7-10F5-4BC9-99EB-308A38500CD6}" type="slidenum">
              <a:rPr lang="en-US" altLang="en-US">
                <a:latin typeface="Calibri" panose="020F0502020204030204" pitchFamily="34" charset="0"/>
              </a:rPr>
              <a:pPr>
                <a:spcBef>
                  <a:spcPct val="0"/>
                </a:spcBef>
                <a:buClrTx/>
                <a:buFontTx/>
                <a:buNone/>
              </a:pPr>
              <a:t>1</a:t>
            </a:fld>
            <a:endParaRPr lang="en-US" altLang="en-US">
              <a:latin typeface="Calibri" panose="020F0502020204030204" pitchFamily="34" charset="0"/>
            </a:endParaRPr>
          </a:p>
        </p:txBody>
      </p:sp>
      <p:sp>
        <p:nvSpPr>
          <p:cNvPr id="8195" name="Text Box 1"/>
          <p:cNvSpPr txBox="1">
            <a:spLocks noChangeArrowheads="1"/>
          </p:cNvSpPr>
          <p:nvPr/>
        </p:nvSpPr>
        <p:spPr bwMode="auto">
          <a:xfrm>
            <a:off x="4143587" y="9117758"/>
            <a:ext cx="3168226" cy="47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4581" tIns="49182" rIns="94581" bIns="49182"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59FD6623-BC14-44CE-BC7F-B1CCA2061773}" type="slidenum">
              <a:rPr lang="en-US" altLang="en-US">
                <a:latin typeface="Calibri" panose="020F0502020204030204" pitchFamily="34" charset="0"/>
                <a:cs typeface="Calibri" panose="020F0502020204030204" pitchFamily="34" charset="0"/>
              </a:rPr>
              <a:pPr algn="r" eaLnBrk="1" hangingPunct="1">
                <a:spcBef>
                  <a:spcPct val="0"/>
                </a:spcBef>
                <a:buClrTx/>
                <a:buFontTx/>
                <a:buNone/>
              </a:pPr>
              <a:t>1</a:t>
            </a:fld>
            <a:endParaRPr lang="en-US" altLang="en-US" dirty="0">
              <a:latin typeface="Calibri" panose="020F0502020204030204" pitchFamily="34" charset="0"/>
              <a:cs typeface="Calibri" panose="020F0502020204030204" pitchFamily="34" charset="0"/>
            </a:endParaRPr>
          </a:p>
        </p:txBody>
      </p:sp>
      <p:sp>
        <p:nvSpPr>
          <p:cNvPr id="8196" name="Text Box 2"/>
          <p:cNvSpPr txBox="1">
            <a:spLocks noChangeArrowheads="1"/>
          </p:cNvSpPr>
          <p:nvPr/>
        </p:nvSpPr>
        <p:spPr bwMode="auto">
          <a:xfrm>
            <a:off x="4143587" y="9117758"/>
            <a:ext cx="3169920" cy="48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4581" tIns="49182" rIns="94581" bIns="49182"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E931675F-4B14-45A5-B7C3-C0B89DE01955}" type="slidenum">
              <a:rPr lang="en-US" altLang="en-US">
                <a:latin typeface="Calibri" panose="020F0502020204030204" pitchFamily="34" charset="0"/>
                <a:cs typeface="Calibri" panose="020F0502020204030204" pitchFamily="34" charset="0"/>
              </a:rPr>
              <a:pPr algn="r" eaLnBrk="1" hangingPunct="1">
                <a:spcBef>
                  <a:spcPct val="0"/>
                </a:spcBef>
                <a:buClrTx/>
                <a:buFontTx/>
                <a:buNone/>
              </a:pPr>
              <a:t>1</a:t>
            </a:fld>
            <a:endParaRPr lang="en-US" altLang="en-US" dirty="0">
              <a:latin typeface="Calibri" panose="020F0502020204030204" pitchFamily="34" charset="0"/>
              <a:cs typeface="Calibri" panose="020F0502020204030204" pitchFamily="34" charset="0"/>
            </a:endParaRPr>
          </a:p>
        </p:txBody>
      </p:sp>
      <p:sp>
        <p:nvSpPr>
          <p:cNvPr id="2" name="Notes Placeholder 1"/>
          <p:cNvSpPr>
            <a:spLocks noGrp="1"/>
          </p:cNvSpPr>
          <p:nvPr>
            <p:ph type="body" idx="1"/>
          </p:nvPr>
        </p:nvSpPr>
        <p:spPr/>
        <p:txBody>
          <a:bodyPr/>
          <a:lstStyle/>
          <a:p>
            <a:pPr eaLnBrk="1" hangingPunct="1">
              <a:spcBef>
                <a:spcPts val="473"/>
              </a:spcBef>
              <a:buClrTx/>
              <a:tabLst>
                <a:tab pos="0" algn="l"/>
                <a:tab pos="480471" algn="l"/>
                <a:tab pos="960943" algn="l"/>
                <a:tab pos="1441414" algn="l"/>
                <a:tab pos="1921886" algn="l"/>
                <a:tab pos="2402357" algn="l"/>
                <a:tab pos="2882829" algn="l"/>
                <a:tab pos="3363300" algn="l"/>
                <a:tab pos="3843772" algn="l"/>
                <a:tab pos="4324243" algn="l"/>
                <a:tab pos="4804715" algn="l"/>
                <a:tab pos="5285186" algn="l"/>
                <a:tab pos="5765658" algn="l"/>
                <a:tab pos="6246129" algn="l"/>
                <a:tab pos="6726601" algn="l"/>
                <a:tab pos="7207072" algn="l"/>
                <a:tab pos="7687544" algn="l"/>
                <a:tab pos="8168015" algn="l"/>
                <a:tab pos="8648487" algn="l"/>
                <a:tab pos="9128958" algn="l"/>
                <a:tab pos="9609430" algn="l"/>
              </a:tabLst>
            </a:pPr>
            <a:r>
              <a:rPr lang="en-US" altLang="en-US" dirty="0">
                <a:ea typeface="SimSun" panose="02010600030101010101" pitchFamily="2" charset="-122"/>
              </a:rPr>
              <a:t>Learners should open Pub 4012 to Tab G</a:t>
            </a:r>
          </a:p>
          <a:p>
            <a:pPr eaLnBrk="1" hangingPunct="1">
              <a:spcBef>
                <a:spcPts val="473"/>
              </a:spcBef>
              <a:buClrTx/>
              <a:tabLst>
                <a:tab pos="0" algn="l"/>
                <a:tab pos="480471" algn="l"/>
                <a:tab pos="960943" algn="l"/>
                <a:tab pos="1441414" algn="l"/>
                <a:tab pos="1921886" algn="l"/>
                <a:tab pos="2402357" algn="l"/>
                <a:tab pos="2882829" algn="l"/>
                <a:tab pos="3363300" algn="l"/>
                <a:tab pos="3843772" algn="l"/>
                <a:tab pos="4324243" algn="l"/>
                <a:tab pos="4804715" algn="l"/>
                <a:tab pos="5285186" algn="l"/>
                <a:tab pos="5765658" algn="l"/>
                <a:tab pos="6246129" algn="l"/>
                <a:tab pos="6726601" algn="l"/>
                <a:tab pos="7207072" algn="l"/>
                <a:tab pos="7687544" algn="l"/>
                <a:tab pos="8168015" algn="l"/>
                <a:tab pos="8648487" algn="l"/>
                <a:tab pos="9128958" algn="l"/>
                <a:tab pos="9609430" algn="l"/>
              </a:tabLst>
            </a:pPr>
            <a:r>
              <a:rPr lang="en-US" altLang="en-US" dirty="0">
                <a:ea typeface="SimSun" panose="02010600030101010101" pitchFamily="2" charset="-122"/>
              </a:rPr>
              <a:t>These two credits are not often seen, but all Counselors should be aware to look for possible application</a:t>
            </a:r>
          </a:p>
          <a:p>
            <a:pPr eaLnBrk="1" hangingPunct="1">
              <a:spcBef>
                <a:spcPts val="473"/>
              </a:spcBef>
              <a:buClrTx/>
              <a:tabLst>
                <a:tab pos="0" algn="l"/>
                <a:tab pos="480471" algn="l"/>
                <a:tab pos="960943" algn="l"/>
                <a:tab pos="1441414" algn="l"/>
                <a:tab pos="1921886" algn="l"/>
                <a:tab pos="2402357" algn="l"/>
                <a:tab pos="2882829" algn="l"/>
                <a:tab pos="3363300" algn="l"/>
                <a:tab pos="3843772" algn="l"/>
                <a:tab pos="4324243" algn="l"/>
                <a:tab pos="4804715" algn="l"/>
                <a:tab pos="5285186" algn="l"/>
                <a:tab pos="5765658" algn="l"/>
                <a:tab pos="6246129" algn="l"/>
                <a:tab pos="6726601" algn="l"/>
                <a:tab pos="7207072" algn="l"/>
                <a:tab pos="7687544" algn="l"/>
                <a:tab pos="8168015" algn="l"/>
                <a:tab pos="8648487" algn="l"/>
                <a:tab pos="9128958" algn="l"/>
                <a:tab pos="9609430" algn="l"/>
              </a:tabLst>
            </a:pPr>
            <a:r>
              <a:rPr lang="en-US" altLang="en-US" dirty="0">
                <a:ea typeface="SimSun" panose="02010600030101010101" pitchFamily="2" charset="-122"/>
              </a:rPr>
              <a:t>The previously in scope NON-Business energy property credit expired 12/31/17 – slides have been placed at the end of this presentation in the event credit is extended</a:t>
            </a:r>
          </a:p>
          <a:p>
            <a:pPr eaLnBrk="1" hangingPunct="1">
              <a:spcBef>
                <a:spcPts val="473"/>
              </a:spcBef>
              <a:buClrTx/>
              <a:tabLst>
                <a:tab pos="0" algn="l"/>
                <a:tab pos="480471" algn="l"/>
                <a:tab pos="960943" algn="l"/>
                <a:tab pos="1441414" algn="l"/>
                <a:tab pos="1921886" algn="l"/>
                <a:tab pos="2402357" algn="l"/>
                <a:tab pos="2882829" algn="l"/>
                <a:tab pos="3363300" algn="l"/>
                <a:tab pos="3843772" algn="l"/>
                <a:tab pos="4324243" algn="l"/>
                <a:tab pos="4804715" algn="l"/>
                <a:tab pos="5285186" algn="l"/>
                <a:tab pos="5765658" algn="l"/>
                <a:tab pos="6246129" algn="l"/>
                <a:tab pos="6726601" algn="l"/>
                <a:tab pos="7207072" algn="l"/>
                <a:tab pos="7687544" algn="l"/>
                <a:tab pos="8168015" algn="l"/>
                <a:tab pos="8648487" algn="l"/>
                <a:tab pos="9128958" algn="l"/>
                <a:tab pos="9609430" algn="l"/>
              </a:tabLst>
            </a:pPr>
            <a:r>
              <a:rPr lang="en-US" altLang="en-US" dirty="0">
                <a:ea typeface="SimSun" panose="02010600030101010101" pitchFamily="2" charset="-122"/>
              </a:rPr>
              <a:t>2019 Form 5695 Residential Energy Credit (solar, wind and geothermal) is out of scope. </a:t>
            </a:r>
          </a:p>
          <a:p>
            <a:endParaRPr lang="en-US" dirty="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val="138797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897A03C1-AC4F-4536-8711-1A5013331000}" type="slidenum">
              <a:rPr lang="en-US" smtClean="0"/>
              <a:t>10</a:t>
            </a:fld>
            <a:endParaRPr lang="en-US"/>
          </a:p>
        </p:txBody>
      </p:sp>
    </p:spTree>
    <p:extLst>
      <p:ext uri="{BB962C8B-B14F-4D97-AF65-F5344CB8AC3E}">
        <p14:creationId xmlns:p14="http://schemas.microsoft.com/office/powerpoint/2010/main" val="703784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9"/>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74C14E35-F154-486F-9CF9-00871BD009F9}" type="slidenum">
              <a:rPr lang="en-US" altLang="en-US">
                <a:latin typeface="Calibri" panose="020F0502020204030204" pitchFamily="34" charset="0"/>
              </a:rPr>
              <a:pPr>
                <a:spcBef>
                  <a:spcPct val="0"/>
                </a:spcBef>
                <a:buClrTx/>
                <a:buFontTx/>
                <a:buNone/>
              </a:pPr>
              <a:t>11</a:t>
            </a:fld>
            <a:endParaRPr lang="en-US" altLang="en-US">
              <a:latin typeface="Calibri" panose="020F0502020204030204" pitchFamily="34" charset="0"/>
            </a:endParaRPr>
          </a:p>
        </p:txBody>
      </p:sp>
      <p:sp>
        <p:nvSpPr>
          <p:cNvPr id="41987" name="Rectangle 1"/>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2" name="Notes Placeholder 1"/>
          <p:cNvSpPr>
            <a:spLocks noGrp="1"/>
          </p:cNvSpPr>
          <p:nvPr>
            <p:ph type="body" sz="quarter" idx="10"/>
          </p:nvPr>
        </p:nvSpPr>
        <p:spPr/>
        <p:txBody>
          <a:bodyPr/>
          <a:lstStyle/>
          <a:p>
            <a:pPr marL="228600" indent="-228600">
              <a:buFont typeface="+mj-lt"/>
              <a:buAutoNum type="arabicPeriod"/>
            </a:pPr>
            <a:r>
              <a:rPr lang="en-US" altLang="en-US" dirty="0"/>
              <a:t>TaxSlayer does not automatically generate Schedule R.  Counselors need to understand </a:t>
            </a:r>
          </a:p>
          <a:p>
            <a:pPr>
              <a:buNone/>
            </a:pPr>
            <a:r>
              <a:rPr lang="en-US" altLang="en-US" dirty="0"/>
              <a:t>      the requirements and select Schedule R from the Credits menu if they feel the taxpayer </a:t>
            </a:r>
          </a:p>
          <a:p>
            <a:pPr>
              <a:buNone/>
            </a:pPr>
            <a:r>
              <a:rPr lang="en-US" altLang="en-US" dirty="0"/>
              <a:t>      may qualify for the credit.</a:t>
            </a:r>
          </a:p>
          <a:p>
            <a:pPr>
              <a:buNone/>
            </a:pPr>
            <a:r>
              <a:rPr lang="en-US" altLang="en-US" dirty="0"/>
              <a:t>2.  Retirement age set by employer</a:t>
            </a:r>
          </a:p>
          <a:p>
            <a:pPr marL="0" indent="0">
              <a:buNone/>
              <a:defRPr/>
            </a:pPr>
            <a:r>
              <a:rPr lang="en-US" altLang="en-US" dirty="0"/>
              <a:t>3.  Permanent total disability – can’t engage in substantial activity due to mental or physical </a:t>
            </a:r>
          </a:p>
          <a:p>
            <a:pPr marL="0" indent="0">
              <a:buNone/>
              <a:defRPr/>
            </a:pPr>
            <a:r>
              <a:rPr lang="en-US" altLang="en-US" sz="1100" dirty="0"/>
              <a:t>      </a:t>
            </a:r>
            <a:r>
              <a:rPr lang="en-US" altLang="en-US" dirty="0"/>
              <a:t>condition. Expected to last 12 month or more or result in death. </a:t>
            </a:r>
          </a:p>
          <a:p>
            <a:pPr marL="0" indent="0">
              <a:buNone/>
              <a:defRPr/>
            </a:pPr>
            <a:r>
              <a:rPr lang="en-US" altLang="en-US" dirty="0"/>
              <a:t>4.  Must have physician statement in records. Not required to be sent with return.</a:t>
            </a:r>
          </a:p>
          <a:p>
            <a:pPr marL="0" indent="0">
              <a:buNone/>
              <a:defRPr/>
            </a:pPr>
            <a:r>
              <a:rPr lang="en-US" altLang="en-US" dirty="0"/>
              <a:t>5.  Must be resident alien entire year – some exceptions- see pub 524</a:t>
            </a:r>
          </a:p>
          <a:p>
            <a:endParaRPr lang="en-US" dirty="0"/>
          </a:p>
        </p:txBody>
      </p:sp>
    </p:spTree>
    <p:extLst>
      <p:ext uri="{BB962C8B-B14F-4D97-AF65-F5344CB8AC3E}">
        <p14:creationId xmlns:p14="http://schemas.microsoft.com/office/powerpoint/2010/main" val="3610562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9"/>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DAE85407-2192-4A3F-8753-09EAF8FD5EF3}" type="slidenum">
              <a:rPr lang="en-US" altLang="en-US">
                <a:latin typeface="Calibri" panose="020F0502020204030204" pitchFamily="34" charset="0"/>
              </a:rPr>
              <a:pPr>
                <a:spcBef>
                  <a:spcPct val="0"/>
                </a:spcBef>
                <a:buClrTx/>
                <a:buFontTx/>
                <a:buNone/>
              </a:pPr>
              <a:t>12</a:t>
            </a:fld>
            <a:endParaRPr lang="en-US" altLang="en-US">
              <a:latin typeface="Calibri" panose="020F0502020204030204" pitchFamily="34" charset="0"/>
            </a:endParaRPr>
          </a:p>
        </p:txBody>
      </p:sp>
      <p:sp>
        <p:nvSpPr>
          <p:cNvPr id="37891" name="Rectangle 1"/>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2" name="Notes Placeholder 1"/>
          <p:cNvSpPr>
            <a:spLocks noGrp="1"/>
          </p:cNvSpPr>
          <p:nvPr>
            <p:ph type="body" idx="1"/>
          </p:nvPr>
        </p:nvSpPr>
        <p:spPr/>
        <p:txBody>
          <a:bodyPr/>
          <a:lstStyle/>
          <a:p>
            <a:r>
              <a:rPr lang="en-US" altLang="en-US" dirty="0"/>
              <a:t>Must meet ALL these requirements</a:t>
            </a:r>
          </a:p>
          <a:p>
            <a:endParaRPr lang="en-US" dirty="0"/>
          </a:p>
        </p:txBody>
      </p:sp>
    </p:spTree>
    <p:extLst>
      <p:ext uri="{BB962C8B-B14F-4D97-AF65-F5344CB8AC3E}">
        <p14:creationId xmlns:p14="http://schemas.microsoft.com/office/powerpoint/2010/main" val="3118878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9"/>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DAE85407-2192-4A3F-8753-09EAF8FD5EF3}" type="slidenum">
              <a:rPr lang="en-US" altLang="en-US">
                <a:latin typeface="Calibri" panose="020F0502020204030204" pitchFamily="34" charset="0"/>
              </a:rPr>
              <a:pPr>
                <a:spcBef>
                  <a:spcPct val="0"/>
                </a:spcBef>
                <a:buClrTx/>
                <a:buFontTx/>
                <a:buNone/>
              </a:pPr>
              <a:t>13</a:t>
            </a:fld>
            <a:endParaRPr lang="en-US" altLang="en-US">
              <a:latin typeface="Calibri" panose="020F0502020204030204" pitchFamily="34" charset="0"/>
            </a:endParaRPr>
          </a:p>
        </p:txBody>
      </p:sp>
      <p:sp>
        <p:nvSpPr>
          <p:cNvPr id="37891" name="Rectangle 1"/>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2" name="Notes Placeholder 1"/>
          <p:cNvSpPr>
            <a:spLocks noGrp="1"/>
          </p:cNvSpPr>
          <p:nvPr>
            <p:ph type="body" idx="1"/>
          </p:nvPr>
        </p:nvSpPr>
        <p:spPr/>
        <p:txBody>
          <a:bodyPr/>
          <a:lstStyle/>
          <a:p>
            <a:r>
              <a:rPr lang="en-US" altLang="en-US" dirty="0"/>
              <a:t>Must meet ALL these requirements</a:t>
            </a:r>
          </a:p>
          <a:p>
            <a:endParaRPr lang="en-US" dirty="0"/>
          </a:p>
        </p:txBody>
      </p:sp>
    </p:spTree>
    <p:extLst>
      <p:ext uri="{BB962C8B-B14F-4D97-AF65-F5344CB8AC3E}">
        <p14:creationId xmlns:p14="http://schemas.microsoft.com/office/powerpoint/2010/main" val="4106216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897A03C1-AC4F-4536-8711-1A5013331000}" type="slidenum">
              <a:rPr lang="en-US" smtClean="0"/>
              <a:t>14</a:t>
            </a:fld>
            <a:endParaRPr lang="en-US"/>
          </a:p>
        </p:txBody>
      </p:sp>
    </p:spTree>
    <p:extLst>
      <p:ext uri="{BB962C8B-B14F-4D97-AF65-F5344CB8AC3E}">
        <p14:creationId xmlns:p14="http://schemas.microsoft.com/office/powerpoint/2010/main" val="2797244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Expired 12/31/17</a:t>
            </a:r>
          </a:p>
          <a:p>
            <a:pPr>
              <a:buClr>
                <a:srgbClr val="FFFF00"/>
              </a:buClr>
            </a:pPr>
            <a:r>
              <a:rPr lang="en-US" b="1" dirty="0"/>
              <a:t>Volunteers</a:t>
            </a:r>
            <a:r>
              <a:rPr lang="en-US" b="1" baseline="0" dirty="0"/>
              <a:t> can read more about the credit in </a:t>
            </a:r>
            <a:r>
              <a:rPr lang="en-US" b="1" i="1" baseline="0" dirty="0"/>
              <a:t>2018</a:t>
            </a:r>
            <a:r>
              <a:rPr lang="en-US" b="1" baseline="0" dirty="0"/>
              <a:t> Pub 4491 Lesson 2 – Legislative Extenders</a:t>
            </a:r>
            <a:r>
              <a:rPr lang="en-US" b="1" dirty="0"/>
              <a:t> </a:t>
            </a:r>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08E6F01E-8FCF-4AB0-999B-0C6058B9FB20}" type="slidenum">
              <a:rPr lang="en-US" altLang="en-US" smtClean="0"/>
              <a:pPr>
                <a:defRPr/>
              </a:pPr>
              <a:t>15</a:t>
            </a:fld>
            <a:endParaRPr lang="en-US" altLang="en-US" dirty="0"/>
          </a:p>
        </p:txBody>
      </p:sp>
    </p:spTree>
    <p:extLst>
      <p:ext uri="{BB962C8B-B14F-4D97-AF65-F5344CB8AC3E}">
        <p14:creationId xmlns:p14="http://schemas.microsoft.com/office/powerpoint/2010/main" val="3279674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E37B3441-741D-4E68-827B-3274A87C4CE8}" type="slidenum">
              <a:rPr lang="en-US" altLang="en-US">
                <a:latin typeface="Calibri" panose="020F0502020204030204" pitchFamily="34" charset="0"/>
              </a:rPr>
              <a:pPr>
                <a:spcBef>
                  <a:spcPct val="0"/>
                </a:spcBef>
                <a:buClrTx/>
                <a:buFontTx/>
                <a:buNone/>
              </a:pPr>
              <a:t>16</a:t>
            </a:fld>
            <a:endParaRPr lang="en-US" altLang="en-US">
              <a:latin typeface="Calibri" panose="020F0502020204030204" pitchFamily="34" charset="0"/>
            </a:endParaRPr>
          </a:p>
        </p:txBody>
      </p:sp>
      <p:sp>
        <p:nvSpPr>
          <p:cNvPr id="28675" name="Rectangle 1"/>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28676" name="Rectangle 2"/>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dirty="0"/>
              <a:t>A total combined credit limit of $500 ($200 limit for windows) for all tax years after 2005. If the total of non business energy property credits the taxpayer has taken in previous years (after 2005) is more than $500, the taxpayer cannot take the credit.</a:t>
            </a:r>
          </a:p>
        </p:txBody>
      </p:sp>
    </p:spTree>
    <p:extLst>
      <p:ext uri="{BB962C8B-B14F-4D97-AF65-F5344CB8AC3E}">
        <p14:creationId xmlns:p14="http://schemas.microsoft.com/office/powerpoint/2010/main" val="387719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C17A0D8F-5FE1-45DB-8482-63ADE31C11E4}" type="slidenum">
              <a:rPr lang="en-US" altLang="en-US">
                <a:latin typeface="Calibri" panose="020F0502020204030204" pitchFamily="34" charset="0"/>
              </a:rPr>
              <a:pPr>
                <a:spcBef>
                  <a:spcPct val="0"/>
                </a:spcBef>
                <a:buClrTx/>
                <a:buFontTx/>
                <a:buNone/>
              </a:pPr>
              <a:t>17</a:t>
            </a:fld>
            <a:endParaRPr lang="en-US" altLang="en-US">
              <a:latin typeface="Calibri" panose="020F0502020204030204" pitchFamily="34" charset="0"/>
            </a:endParaRPr>
          </a:p>
        </p:txBody>
      </p:sp>
      <p:sp>
        <p:nvSpPr>
          <p:cNvPr id="30723" name="Rectangle 1"/>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30724" name="Rectangle 2"/>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a:t>Installed items must meet IRS requirements with regard to energy ratings in order to qualify for the credit.  Taxpayers should have documentation showing that the requirements were met.  Many HVAC systems that vendors sell taxpayers do not meet the minimum requirements.</a:t>
            </a:r>
          </a:p>
        </p:txBody>
      </p:sp>
    </p:spTree>
    <p:extLst>
      <p:ext uri="{BB962C8B-B14F-4D97-AF65-F5344CB8AC3E}">
        <p14:creationId xmlns:p14="http://schemas.microsoft.com/office/powerpoint/2010/main" val="677701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897A03C1-AC4F-4536-8711-1A5013331000}" type="slidenum">
              <a:rPr lang="en-US" smtClean="0"/>
              <a:t>2</a:t>
            </a:fld>
            <a:endParaRPr lang="en-US"/>
          </a:p>
        </p:txBody>
      </p:sp>
    </p:spTree>
    <p:extLst>
      <p:ext uri="{BB962C8B-B14F-4D97-AF65-F5344CB8AC3E}">
        <p14:creationId xmlns:p14="http://schemas.microsoft.com/office/powerpoint/2010/main" val="874476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370013" y="1143000"/>
            <a:ext cx="4117975" cy="3087688"/>
          </a:xfrm>
          <a:prstGeom prst="rect">
            <a:avLst/>
          </a:prstGeom>
          <a:ln/>
        </p:spPr>
      </p:sp>
      <p:sp>
        <p:nvSpPr>
          <p:cNvPr id="1024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Nonrefundable credit only reduces tax liability;</a:t>
            </a:r>
            <a:r>
              <a:rPr lang="en-US" altLang="en-US" b="1" baseline="0" dirty="0"/>
              <a:t> refundable credit treated as tax payment</a:t>
            </a:r>
            <a:endParaRPr lang="en-US" altLang="en-US" b="1" dirty="0"/>
          </a:p>
        </p:txBody>
      </p:sp>
      <p:sp>
        <p:nvSpPr>
          <p:cNvPr id="10244" name="Slide Number Placeholder 3"/>
          <p:cNvSpPr>
            <a:spLocks noGrp="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1pPr>
            <a:lvl2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2pPr>
            <a:lvl3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3pPr>
            <a:lvl4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4pPr>
            <a:lvl5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5pPr>
            <a:lvl6pPr marL="2642593"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6pPr>
            <a:lvl7pPr marL="3123065"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7pPr>
            <a:lvl8pPr marL="3603536"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8pPr>
            <a:lvl9pPr marL="4084008"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9pPr>
          </a:lstStyle>
          <a:p>
            <a:fld id="{D23C3980-0810-487E-8411-F6E988C4F8E5}" type="slidenum">
              <a:rPr lang="en-US" altLang="en-US" sz="1300">
                <a:solidFill>
                  <a:srgbClr val="000000"/>
                </a:solidFill>
                <a:latin typeface="Calibri" panose="020F0502020204030204" pitchFamily="34" charset="0"/>
                <a:cs typeface="Calibri" panose="020F0502020204030204" pitchFamily="34" charset="0"/>
              </a:rPr>
              <a:pPr/>
              <a:t>3</a:t>
            </a:fld>
            <a:endParaRPr lang="en-US" altLang="en-US" sz="13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9088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370013" y="1143000"/>
            <a:ext cx="4117975" cy="3087688"/>
          </a:xfrm>
          <a:prstGeom prst="rect">
            <a:avLst/>
          </a:prstGeom>
          <a:ln/>
        </p:spPr>
      </p:sp>
      <p:sp>
        <p:nvSpPr>
          <p:cNvPr id="1024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Nonrefundable </a:t>
            </a:r>
            <a:r>
              <a:rPr lang="en-US" altLang="en-US" b="1" dirty="0"/>
              <a:t>credit reduces tax liability;</a:t>
            </a:r>
            <a:r>
              <a:rPr lang="en-US" altLang="en-US" b="1" baseline="0" dirty="0"/>
              <a:t> refundable credit treated as tax payment</a:t>
            </a:r>
            <a:endParaRPr lang="en-US" altLang="en-US" b="1" dirty="0"/>
          </a:p>
        </p:txBody>
      </p:sp>
      <p:sp>
        <p:nvSpPr>
          <p:cNvPr id="10244" name="Slide Number Placeholder 3"/>
          <p:cNvSpPr>
            <a:spLocks noGrp="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1pPr>
            <a:lvl2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2pPr>
            <a:lvl3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3pPr>
            <a:lvl4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4pPr>
            <a:lvl5pPr>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5pPr>
            <a:lvl6pPr marL="2642593"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6pPr>
            <a:lvl7pPr marL="3123065"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7pPr>
            <a:lvl8pPr marL="3603536"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8pPr>
            <a:lvl9pPr marL="4084008" indent="-240236" defTabSz="480471" eaLnBrk="0" fontAlgn="base" hangingPunct="0">
              <a:spcBef>
                <a:spcPct val="0"/>
              </a:spcBef>
              <a:spcAft>
                <a:spcPct val="0"/>
              </a:spcAft>
              <a:tabLst>
                <a:tab pos="760747" algn="l"/>
                <a:tab pos="1521493" algn="l"/>
                <a:tab pos="2282240" algn="l"/>
                <a:tab pos="3042986" algn="l"/>
              </a:tabLst>
              <a:defRPr sz="1700">
                <a:solidFill>
                  <a:schemeClr val="bg1"/>
                </a:solidFill>
                <a:latin typeface="Arial" panose="020B0604020202020204" pitchFamily="34" charset="0"/>
                <a:cs typeface="Arial" panose="020B0604020202020204" pitchFamily="34" charset="0"/>
              </a:defRPr>
            </a:lvl9pPr>
          </a:lstStyle>
          <a:p>
            <a:fld id="{D23C3980-0810-487E-8411-F6E988C4F8E5}" type="slidenum">
              <a:rPr lang="en-US" altLang="en-US" sz="1300">
                <a:solidFill>
                  <a:srgbClr val="000000"/>
                </a:solidFill>
                <a:latin typeface="Calibri" panose="020F0502020204030204" pitchFamily="34" charset="0"/>
                <a:cs typeface="Calibri" panose="020F0502020204030204" pitchFamily="34" charset="0"/>
              </a:rPr>
              <a:pPr/>
              <a:t>4</a:t>
            </a:fld>
            <a:endParaRPr lang="en-US" altLang="en-US" sz="13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9872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897A03C1-AC4F-4536-8711-1A5013331000}" type="slidenum">
              <a:rPr lang="en-US" smtClean="0"/>
              <a:t>5</a:t>
            </a:fld>
            <a:endParaRPr lang="en-US"/>
          </a:p>
        </p:txBody>
      </p:sp>
    </p:spTree>
    <p:extLst>
      <p:ext uri="{BB962C8B-B14F-4D97-AF65-F5344CB8AC3E}">
        <p14:creationId xmlns:p14="http://schemas.microsoft.com/office/powerpoint/2010/main" val="378729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9"/>
          <p:cNvSpPr>
            <a:spLocks noGrp="1" noChangeArrowheads="1"/>
          </p:cNvSpPr>
          <p:nvPr>
            <p:ph type="sldNum" sz="quarter"/>
          </p:nvPr>
        </p:nvSpPr>
        <p:spPr>
          <a:xfrm>
            <a:off x="3886200"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760480B8-7E3B-4F85-A19B-45CC96626B51}" type="slidenum">
              <a:rPr lang="en-US" altLang="en-US">
                <a:latin typeface="Calibri" panose="020F0502020204030204" pitchFamily="34" charset="0"/>
              </a:rPr>
              <a:pPr>
                <a:spcBef>
                  <a:spcPct val="0"/>
                </a:spcBef>
                <a:buClrTx/>
                <a:buFontTx/>
                <a:buNone/>
              </a:pPr>
              <a:t>6</a:t>
            </a:fld>
            <a:endParaRPr lang="en-US" altLang="en-US">
              <a:latin typeface="Calibri" panose="020F0502020204030204" pitchFamily="34" charset="0"/>
            </a:endParaRPr>
          </a:p>
        </p:txBody>
      </p:sp>
      <p:sp>
        <p:nvSpPr>
          <p:cNvPr id="2" name="Notes Placeholder 1"/>
          <p:cNvSpPr>
            <a:spLocks noGrp="1"/>
          </p:cNvSpPr>
          <p:nvPr>
            <p:ph type="body" idx="1"/>
          </p:nvPr>
        </p:nvSpPr>
        <p:spPr/>
        <p:txBody>
          <a:bodyPr/>
          <a:lstStyle/>
          <a:p>
            <a:r>
              <a:rPr lang="en-US" altLang="en-US" dirty="0"/>
              <a:t>If taxpayer took IRA distribution, and also contributed to their retirement account, their credit will be reduced (or zero).</a:t>
            </a:r>
          </a:p>
          <a:p>
            <a:endParaRPr lang="en-US" dirty="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val="1043753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9"/>
          <p:cNvSpPr>
            <a:spLocks noGrp="1" noChangeArrowheads="1"/>
          </p:cNvSpPr>
          <p:nvPr>
            <p:ph type="sldNum" sz="quarter"/>
          </p:nvPr>
        </p:nvSpPr>
        <p:spPr>
          <a:xfrm>
            <a:off x="3886200"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5pPr>
            <a:lvl6pPr marL="2642593"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6pPr>
            <a:lvl7pPr marL="3123065"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7pPr>
            <a:lvl8pPr marL="3603536"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8pPr>
            <a:lvl9pPr marL="4084008" indent="-240236" defTabSz="480471" eaLnBrk="0" fontAlgn="base" hangingPunct="0">
              <a:spcBef>
                <a:spcPct val="30000"/>
              </a:spcBef>
              <a:spcAft>
                <a:spcPct val="0"/>
              </a:spcAft>
              <a:buClr>
                <a:srgbClr val="000000"/>
              </a:buClr>
              <a:buSzPct val="100000"/>
              <a:buFont typeface="Times New Roman" panose="02020603050405020304" pitchFamily="18" charset="0"/>
              <a:tabLst>
                <a:tab pos="760747" algn="l"/>
                <a:tab pos="1521493" algn="l"/>
                <a:tab pos="2282240" algn="l"/>
                <a:tab pos="3042986" algn="l"/>
              </a:tabLst>
              <a:defRPr sz="1300">
                <a:solidFill>
                  <a:srgbClr val="000000"/>
                </a:solidFill>
                <a:latin typeface="Times New Roman" panose="02020603050405020304" pitchFamily="18" charset="0"/>
              </a:defRPr>
            </a:lvl9pPr>
          </a:lstStyle>
          <a:p>
            <a:pPr>
              <a:spcBef>
                <a:spcPct val="0"/>
              </a:spcBef>
              <a:buClrTx/>
              <a:buFontTx/>
              <a:buNone/>
            </a:pPr>
            <a:fld id="{145956ED-216E-490F-AB5E-BC591307E884}" type="slidenum">
              <a:rPr lang="en-US" altLang="en-US">
                <a:latin typeface="Calibri" panose="020F0502020204030204" pitchFamily="34" charset="0"/>
              </a:rPr>
              <a:pPr>
                <a:spcBef>
                  <a:spcPct val="0"/>
                </a:spcBef>
                <a:buClrTx/>
                <a:buFontTx/>
                <a:buNone/>
              </a:pPr>
              <a:t>7</a:t>
            </a:fld>
            <a:endParaRPr lang="en-US" altLang="en-US">
              <a:latin typeface="Calibri" panose="020F0502020204030204" pitchFamily="34" charset="0"/>
            </a:endParaRPr>
          </a:p>
        </p:txBody>
      </p:sp>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New for 2018 – ABLE account contributions are eligible for the Saver’s Credit</a:t>
            </a:r>
          </a:p>
          <a:p>
            <a:endParaRPr lang="en-US" dirty="0"/>
          </a:p>
        </p:txBody>
      </p:sp>
    </p:spTree>
    <p:extLst>
      <p:ext uri="{BB962C8B-B14F-4D97-AF65-F5344CB8AC3E}">
        <p14:creationId xmlns:p14="http://schemas.microsoft.com/office/powerpoint/2010/main" val="383796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08E6F01E-8FCF-4AB0-999B-0C6058B9FB20}" type="slidenum">
              <a:rPr lang="en-US" altLang="en-US" smtClean="0"/>
              <a:pPr>
                <a:defRPr/>
              </a:pPr>
              <a:t>8</a:t>
            </a:fld>
            <a:endParaRPr lang="en-US" altLang="en-US" dirty="0"/>
          </a:p>
        </p:txBody>
      </p:sp>
    </p:spTree>
    <p:extLst>
      <p:ext uri="{BB962C8B-B14F-4D97-AF65-F5344CB8AC3E}">
        <p14:creationId xmlns:p14="http://schemas.microsoft.com/office/powerpoint/2010/main" val="3908720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7975" cy="3087688"/>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These distributions</a:t>
            </a:r>
            <a:r>
              <a:rPr lang="en-US" b="1" baseline="0" dirty="0"/>
              <a:t> do not count against retirement contributions</a:t>
            </a:r>
          </a:p>
          <a:p>
            <a:r>
              <a:rPr lang="en-US" b="1" dirty="0"/>
              <a:t>More complete list in Pub 4012</a:t>
            </a:r>
            <a:r>
              <a:rPr lang="en-US" b="1" baseline="0" dirty="0"/>
              <a:t> Tab G</a:t>
            </a:r>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08E6F01E-8FCF-4AB0-999B-0C6058B9FB20}" type="slidenum">
              <a:rPr lang="en-US" altLang="en-US" smtClean="0"/>
              <a:pPr>
                <a:defRPr/>
              </a:pPr>
              <a:t>9</a:t>
            </a:fld>
            <a:endParaRPr lang="en-US" altLang="en-US" dirty="0"/>
          </a:p>
        </p:txBody>
      </p:sp>
    </p:spTree>
    <p:extLst>
      <p:ext uri="{BB962C8B-B14F-4D97-AF65-F5344CB8AC3E}">
        <p14:creationId xmlns:p14="http://schemas.microsoft.com/office/powerpoint/2010/main" val="755637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a:t>Click icon to add picture</a:t>
            </a:r>
          </a:p>
        </p:txBody>
      </p:sp>
      <p:sp>
        <p:nvSpPr>
          <p:cNvPr id="14" name="Text Placeholder 5"/>
          <p:cNvSpPr>
            <a:spLocks noGrp="1"/>
          </p:cNvSpPr>
          <p:nvPr>
            <p:ph type="body" sz="quarter" idx="16"/>
          </p:nvPr>
        </p:nvSpPr>
        <p:spPr>
          <a:xfrm>
            <a:off x="950495" y="2141665"/>
            <a:ext cx="7543800" cy="1879353"/>
          </a:xfrm>
        </p:spPr>
        <p:txBody>
          <a:bodyPr/>
          <a:lstStyle>
            <a:lvl1pPr>
              <a:defRPr/>
            </a:lvl1pPr>
            <a:lvl2pPr>
              <a:defRPr/>
            </a:lvl2pPr>
          </a:lstStyle>
          <a:p>
            <a:pPr lvl="0"/>
            <a:r>
              <a:rPr lang="en-US" dirty="0"/>
              <a:t>Edit Master text styles</a:t>
            </a:r>
          </a:p>
          <a:p>
            <a:pPr lvl="1"/>
            <a:r>
              <a:rPr lang="en-US" dirty="0"/>
              <a:t>Second level</a:t>
            </a:r>
          </a:p>
        </p:txBody>
      </p:sp>
      <p:sp>
        <p:nvSpPr>
          <p:cNvPr id="7" name="Date Placeholder 3">
            <a:extLst>
              <a:ext uri="{FF2B5EF4-FFF2-40B4-BE49-F238E27FC236}">
                <a16:creationId xmlns:a16="http://schemas.microsoft.com/office/drawing/2014/main" id="{92BDB000-D3C2-473D-898A-52A5443B93B8}"/>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8" name="Footer Placeholder 4">
            <a:extLst>
              <a:ext uri="{FF2B5EF4-FFF2-40B4-BE49-F238E27FC236}">
                <a16:creationId xmlns:a16="http://schemas.microsoft.com/office/drawing/2014/main" id="{0583E964-8037-4F49-BE7B-0770AC012D24}"/>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2" name="Slide Number Placeholder 5">
            <a:extLst>
              <a:ext uri="{FF2B5EF4-FFF2-40B4-BE49-F238E27FC236}">
                <a16:creationId xmlns:a16="http://schemas.microsoft.com/office/drawing/2014/main" id="{969445B8-FD29-49EB-981D-13EA5F18BA9D}"/>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07874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4"/>
          <p:cNvSpPr>
            <a:spLocks noGrp="1"/>
          </p:cNvSpPr>
          <p:nvPr>
            <p:ph type="subTitle" idx="1"/>
          </p:nvPr>
        </p:nvSpPr>
        <p:spPr/>
        <p:txBody>
          <a:bodyPr/>
          <a:lstStyle/>
          <a:p>
            <a:r>
              <a:rPr lang="en-US" altLang="en-US" dirty="0"/>
              <a:t>Pub 4012 – Tab G</a:t>
            </a:r>
          </a:p>
          <a:p>
            <a:r>
              <a:rPr lang="en-US" altLang="en-US" dirty="0"/>
              <a:t>Pub 4491 – Lesson 26</a:t>
            </a:r>
          </a:p>
        </p:txBody>
      </p:sp>
      <p:sp>
        <p:nvSpPr>
          <p:cNvPr id="7170" name="Title 3"/>
          <p:cNvSpPr>
            <a:spLocks noGrp="1"/>
          </p:cNvSpPr>
          <p:nvPr>
            <p:ph type="title"/>
          </p:nvPr>
        </p:nvSpPr>
        <p:spPr/>
        <p:txBody>
          <a:bodyPr/>
          <a:lstStyle/>
          <a:p>
            <a:r>
              <a:rPr lang="en-US" altLang="en-US"/>
              <a:t>Miscellaneous Credits</a:t>
            </a:r>
            <a:endParaRPr lang="en-US" altLang="en-US" dirty="0"/>
          </a:p>
        </p:txBody>
      </p:sp>
      <p:sp>
        <p:nvSpPr>
          <p:cNvPr id="2" name="Date Placeholder 1">
            <a:extLst>
              <a:ext uri="{FF2B5EF4-FFF2-40B4-BE49-F238E27FC236}">
                <a16:creationId xmlns:a16="http://schemas.microsoft.com/office/drawing/2014/main" id="{8C9A82E5-11D7-4434-B9FD-69C7DF2ACB08}"/>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00E8B85F-2209-49E2-A2A0-80FB2B645838}"/>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723C8342-4899-44FD-AF85-3B734DC83DF3}"/>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2263386124"/>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endParaRPr lang="en-US" dirty="0"/>
          </a:p>
        </p:txBody>
      </p:sp>
      <p:sp>
        <p:nvSpPr>
          <p:cNvPr id="6" name="Title 5"/>
          <p:cNvSpPr>
            <a:spLocks noGrp="1"/>
          </p:cNvSpPr>
          <p:nvPr>
            <p:ph type="title"/>
          </p:nvPr>
        </p:nvSpPr>
        <p:spPr/>
        <p:txBody>
          <a:bodyPr/>
          <a:lstStyle/>
          <a:p>
            <a:r>
              <a:rPr lang="en-US" dirty="0"/>
              <a:t>Credit for the Elderly or the Disabled</a:t>
            </a:r>
          </a:p>
        </p:txBody>
      </p:sp>
      <p:sp>
        <p:nvSpPr>
          <p:cNvPr id="2" name="Footer Placeholder 1"/>
          <p:cNvSpPr>
            <a:spLocks noGrp="1"/>
          </p:cNvSpPr>
          <p:nvPr>
            <p:ph type="ftr" sz="quarter" idx="4294967295"/>
          </p:nvPr>
        </p:nvSpPr>
        <p:spPr>
          <a:xfrm>
            <a:off x="0" y="5556648"/>
            <a:ext cx="2895600" cy="273844"/>
          </a:xfrm>
        </p:spPr>
        <p:txBody>
          <a:bodyPr/>
          <a:lstStyle/>
          <a:p>
            <a:pPr>
              <a:defRPr/>
            </a:pPr>
            <a:r>
              <a:rPr lang="en-US"/>
              <a:t>NTTC Training ala NJ – TY2019</a:t>
            </a:r>
            <a:endParaRPr lang="en-US" dirty="0"/>
          </a:p>
        </p:txBody>
      </p:sp>
      <p:sp>
        <p:nvSpPr>
          <p:cNvPr id="3" name="Slide Number Placeholder 2"/>
          <p:cNvSpPr>
            <a:spLocks noGrp="1"/>
          </p:cNvSpPr>
          <p:nvPr>
            <p:ph type="sldNum" sz="quarter" idx="4294967295"/>
          </p:nvPr>
        </p:nvSpPr>
        <p:spPr>
          <a:xfrm>
            <a:off x="0" y="5556648"/>
            <a:ext cx="702469" cy="273844"/>
          </a:xfrm>
        </p:spPr>
        <p:txBody>
          <a:bodyPr/>
          <a:lstStyle/>
          <a:p>
            <a:pPr>
              <a:defRPr/>
            </a:pPr>
            <a:fld id="{E4CE93CE-5A51-4820-B5B3-ADA4245C28E2}" type="slidenum">
              <a:rPr lang="en-US" altLang="en-US" smtClean="0"/>
              <a:pPr>
                <a:defRPr/>
              </a:pPr>
              <a:t>10</a:t>
            </a:fld>
            <a:endParaRPr lang="en-US" altLang="en-US"/>
          </a:p>
        </p:txBody>
      </p:sp>
      <p:sp>
        <p:nvSpPr>
          <p:cNvPr id="4" name="Date Placeholder 3">
            <a:extLst>
              <a:ext uri="{FF2B5EF4-FFF2-40B4-BE49-F238E27FC236}">
                <a16:creationId xmlns:a16="http://schemas.microsoft.com/office/drawing/2014/main" id="{7E8F69D3-F4F4-44F9-A2E6-C5C489F256C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54986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0964" name="Slide Number Placeholder 2"/>
          <p:cNvSpPr>
            <a:spLocks noGrp="1"/>
          </p:cNvSpPr>
          <p:nvPr>
            <p:ph type="sldNum" sz="quarter" idx="4"/>
          </p:nvPr>
        </p:nvSpPr>
        <p:spPr>
          <a:xfrm>
            <a:off x="457204" y="6265308"/>
            <a:ext cx="702365" cy="365125"/>
          </a:xfrm>
        </p:spPr>
        <p:txBody>
          <a:bodyPr/>
          <a:lstStyle/>
          <a:p>
            <a:fld id="{9660ACCE-B21A-49D7-AE9E-B13710441AF2}" type="slidenum">
              <a:rPr lang="en-US" altLang="en-US" smtClean="0"/>
              <a:pPr/>
              <a:t>11</a:t>
            </a:fld>
            <a:endParaRPr lang="en-US" altLang="en-US"/>
          </a:p>
        </p:txBody>
      </p:sp>
      <p:sp>
        <p:nvSpPr>
          <p:cNvPr id="40965" name="Content Placeholder 6"/>
          <p:cNvSpPr>
            <a:spLocks noGrp="1"/>
          </p:cNvSpPr>
          <p:nvPr>
            <p:ph sz="quarter" idx="12"/>
          </p:nvPr>
        </p:nvSpPr>
        <p:spPr/>
        <p:txBody>
          <a:bodyPr>
            <a:normAutofit/>
          </a:bodyPr>
          <a:lstStyle/>
          <a:p>
            <a:r>
              <a:rPr lang="en-US" dirty="0"/>
              <a:t>Qualified individual</a:t>
            </a:r>
          </a:p>
          <a:p>
            <a:pPr lvl="1"/>
            <a:r>
              <a:rPr lang="en-US" dirty="0"/>
              <a:t>65 or older end of 2019 </a:t>
            </a:r>
            <a:r>
              <a:rPr lang="en-US" b="1" dirty="0"/>
              <a:t>– or –</a:t>
            </a:r>
          </a:p>
          <a:p>
            <a:pPr lvl="1"/>
            <a:r>
              <a:rPr lang="en-US" dirty="0"/>
              <a:t>Under 65 end of 2019 and all of following apply</a:t>
            </a:r>
          </a:p>
          <a:p>
            <a:pPr lvl="2"/>
            <a:r>
              <a:rPr lang="en-US" dirty="0"/>
              <a:t>Retired on permanent total disability</a:t>
            </a:r>
          </a:p>
          <a:p>
            <a:pPr lvl="2"/>
            <a:r>
              <a:rPr lang="en-US" dirty="0"/>
              <a:t>Received taxable disability income in 2019</a:t>
            </a:r>
          </a:p>
          <a:p>
            <a:pPr lvl="2"/>
            <a:r>
              <a:rPr lang="en-US" dirty="0"/>
              <a:t>Not reached mandatory retirement age as of January 1, 2019</a:t>
            </a:r>
          </a:p>
          <a:p>
            <a:pPr lvl="1"/>
            <a:r>
              <a:rPr lang="en-US" dirty="0"/>
              <a:t>Must be U.S. citizen or resident alien </a:t>
            </a:r>
          </a:p>
          <a:p>
            <a:pPr lvl="1"/>
            <a:endParaRPr lang="en-US" dirty="0"/>
          </a:p>
        </p:txBody>
      </p:sp>
      <p:sp>
        <p:nvSpPr>
          <p:cNvPr id="40962" name="Title 5"/>
          <p:cNvSpPr>
            <a:spLocks noGrp="1"/>
          </p:cNvSpPr>
          <p:nvPr>
            <p:ph type="title"/>
          </p:nvPr>
        </p:nvSpPr>
        <p:spPr/>
        <p:txBody>
          <a:bodyPr/>
          <a:lstStyle/>
          <a:p>
            <a:r>
              <a:rPr lang="en-US" altLang="en-US"/>
              <a:t>Credit for the Elderly or the Disabled</a:t>
            </a:r>
            <a:endParaRPr lang="en-US" altLang="en-US" dirty="0"/>
          </a:p>
        </p:txBody>
      </p:sp>
      <p:sp>
        <p:nvSpPr>
          <p:cNvPr id="8" name="Rectangle 7"/>
          <p:cNvSpPr/>
          <p:nvPr/>
        </p:nvSpPr>
        <p:spPr>
          <a:xfrm>
            <a:off x="6972300" y="1722693"/>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G</a:t>
            </a:r>
          </a:p>
        </p:txBody>
      </p:sp>
      <p:sp>
        <p:nvSpPr>
          <p:cNvPr id="3" name="Date Placeholder 2">
            <a:extLst>
              <a:ext uri="{FF2B5EF4-FFF2-40B4-BE49-F238E27FC236}">
                <a16:creationId xmlns:a16="http://schemas.microsoft.com/office/drawing/2014/main" id="{17E13673-04AD-4D07-A75B-AA0D05EC8FD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73088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6868" name="Slide Number Placeholder 2"/>
          <p:cNvSpPr>
            <a:spLocks noGrp="1"/>
          </p:cNvSpPr>
          <p:nvPr>
            <p:ph type="sldNum" sz="quarter" idx="4"/>
          </p:nvPr>
        </p:nvSpPr>
        <p:spPr>
          <a:xfrm>
            <a:off x="457204" y="6265308"/>
            <a:ext cx="702365" cy="365125"/>
          </a:xfrm>
        </p:spPr>
        <p:txBody>
          <a:bodyPr/>
          <a:lstStyle/>
          <a:p>
            <a:fld id="{001BB8DD-91B2-4050-8FA0-F89B1B13C8FA}" type="slidenum">
              <a:rPr lang="en-US" altLang="en-US" smtClean="0"/>
              <a:pPr/>
              <a:t>12</a:t>
            </a:fld>
            <a:endParaRPr lang="en-US" altLang="en-US"/>
          </a:p>
        </p:txBody>
      </p:sp>
      <p:sp>
        <p:nvSpPr>
          <p:cNvPr id="36869" name="Content Placeholder 6"/>
          <p:cNvSpPr>
            <a:spLocks noGrp="1"/>
          </p:cNvSpPr>
          <p:nvPr>
            <p:ph sz="quarter" idx="12"/>
          </p:nvPr>
        </p:nvSpPr>
        <p:spPr/>
        <p:txBody>
          <a:bodyPr>
            <a:normAutofit/>
          </a:bodyPr>
          <a:lstStyle/>
          <a:p>
            <a:r>
              <a:rPr lang="en-US" altLang="en-US" dirty="0"/>
              <a:t>Credit for the elderly or disabled rarely seen due to low income thresholds</a:t>
            </a:r>
          </a:p>
          <a:p>
            <a:pPr lvl="1"/>
            <a:r>
              <a:rPr lang="en-US" altLang="en-US" dirty="0"/>
              <a:t>Not qualified for credit if AGI equal to or more than</a:t>
            </a:r>
          </a:p>
          <a:p>
            <a:pPr lvl="2"/>
            <a:r>
              <a:rPr lang="en-US" altLang="en-US" dirty="0"/>
              <a:t>$17,500 S, HoH, QW</a:t>
            </a:r>
          </a:p>
          <a:p>
            <a:pPr lvl="2"/>
            <a:r>
              <a:rPr lang="en-US" altLang="en-US" dirty="0"/>
              <a:t>$20,000 MFJ with one qualifying elderly or disabled</a:t>
            </a:r>
          </a:p>
          <a:p>
            <a:pPr lvl="2"/>
            <a:r>
              <a:rPr lang="en-US" altLang="en-US" dirty="0"/>
              <a:t>$25,000 MFJ with both qualifying</a:t>
            </a:r>
          </a:p>
          <a:p>
            <a:pPr lvl="2"/>
            <a:r>
              <a:rPr lang="en-US" altLang="en-US" dirty="0"/>
              <a:t>$12,500 MFS and lived apart entire year</a:t>
            </a:r>
          </a:p>
          <a:p>
            <a:pPr>
              <a:buFont typeface="Wingdings" panose="05000000000000000000" pitchFamily="2" charset="2"/>
              <a:buChar char="Ø"/>
            </a:pPr>
            <a:r>
              <a:rPr lang="en-US" altLang="en-US" dirty="0"/>
              <a:t>Fewer taxpayers will qualify because of higher standard deductions</a:t>
            </a:r>
          </a:p>
          <a:p>
            <a:pPr lvl="2"/>
            <a:endParaRPr lang="en-US" altLang="en-US" dirty="0"/>
          </a:p>
        </p:txBody>
      </p:sp>
      <p:sp>
        <p:nvSpPr>
          <p:cNvPr id="36866" name="Title 5"/>
          <p:cNvSpPr>
            <a:spLocks noGrp="1"/>
          </p:cNvSpPr>
          <p:nvPr>
            <p:ph type="title"/>
          </p:nvPr>
        </p:nvSpPr>
        <p:spPr/>
        <p:txBody>
          <a:bodyPr>
            <a:normAutofit/>
          </a:bodyPr>
          <a:lstStyle/>
          <a:p>
            <a:r>
              <a:rPr lang="en-US" altLang="en-US" dirty="0"/>
              <a:t>Credit for the Elderly or the Disabled</a:t>
            </a:r>
          </a:p>
        </p:txBody>
      </p:sp>
      <p:sp>
        <p:nvSpPr>
          <p:cNvPr id="6" name="Rectangle 5"/>
          <p:cNvSpPr/>
          <p:nvPr/>
        </p:nvSpPr>
        <p:spPr>
          <a:xfrm>
            <a:off x="6972300" y="1722693"/>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G</a:t>
            </a:r>
          </a:p>
        </p:txBody>
      </p:sp>
      <p:sp>
        <p:nvSpPr>
          <p:cNvPr id="3" name="Date Placeholder 2">
            <a:extLst>
              <a:ext uri="{FF2B5EF4-FFF2-40B4-BE49-F238E27FC236}">
                <a16:creationId xmlns:a16="http://schemas.microsoft.com/office/drawing/2014/main" id="{9FEB186B-CEE0-43E0-AE0D-2EC6F30518E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2187592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6868" name="Slide Number Placeholder 2"/>
          <p:cNvSpPr>
            <a:spLocks noGrp="1"/>
          </p:cNvSpPr>
          <p:nvPr>
            <p:ph type="sldNum" sz="quarter" idx="4"/>
          </p:nvPr>
        </p:nvSpPr>
        <p:spPr>
          <a:xfrm>
            <a:off x="457204" y="6265308"/>
            <a:ext cx="702365" cy="365125"/>
          </a:xfrm>
        </p:spPr>
        <p:txBody>
          <a:bodyPr/>
          <a:lstStyle/>
          <a:p>
            <a:fld id="{001BB8DD-91B2-4050-8FA0-F89B1B13C8FA}" type="slidenum">
              <a:rPr lang="en-US" altLang="en-US" smtClean="0"/>
              <a:pPr/>
              <a:t>13</a:t>
            </a:fld>
            <a:endParaRPr lang="en-US" altLang="en-US"/>
          </a:p>
        </p:txBody>
      </p:sp>
      <p:sp>
        <p:nvSpPr>
          <p:cNvPr id="36869" name="Content Placeholder 6"/>
          <p:cNvSpPr>
            <a:spLocks noGrp="1"/>
          </p:cNvSpPr>
          <p:nvPr>
            <p:ph sz="quarter" idx="12"/>
          </p:nvPr>
        </p:nvSpPr>
        <p:spPr/>
        <p:txBody>
          <a:bodyPr>
            <a:normAutofit/>
          </a:bodyPr>
          <a:lstStyle/>
          <a:p>
            <a:pPr lvl="1"/>
            <a:r>
              <a:rPr lang="en-US" altLang="en-US" dirty="0"/>
              <a:t>Not qualified for credit if non-taxable social security or no-taxable pension equal to or more than</a:t>
            </a:r>
          </a:p>
          <a:p>
            <a:pPr lvl="2"/>
            <a:r>
              <a:rPr lang="en-US" altLang="en-US" dirty="0"/>
              <a:t>$5,000 S, HoH, QW</a:t>
            </a:r>
          </a:p>
          <a:p>
            <a:pPr lvl="2"/>
            <a:r>
              <a:rPr lang="en-US" altLang="en-US" dirty="0"/>
              <a:t>$5,000 MFJ with one qualifying elderly or disabled</a:t>
            </a:r>
          </a:p>
          <a:p>
            <a:pPr lvl="2"/>
            <a:r>
              <a:rPr lang="en-US" altLang="en-US" dirty="0"/>
              <a:t>$7,500 MFJ with both qualifying</a:t>
            </a:r>
          </a:p>
          <a:p>
            <a:pPr lvl="2"/>
            <a:r>
              <a:rPr lang="en-US" altLang="en-US" dirty="0"/>
              <a:t>$3,750 MFS and lived apart entire year</a:t>
            </a:r>
          </a:p>
          <a:p>
            <a:r>
              <a:rPr lang="en-US" altLang="en-US" dirty="0"/>
              <a:t>Check Schedule R if potentially eligible for the credit</a:t>
            </a:r>
          </a:p>
          <a:p>
            <a:pPr lvl="2"/>
            <a:endParaRPr lang="en-US" altLang="en-US" dirty="0"/>
          </a:p>
        </p:txBody>
      </p:sp>
      <p:sp>
        <p:nvSpPr>
          <p:cNvPr id="36866" name="Title 5"/>
          <p:cNvSpPr>
            <a:spLocks noGrp="1"/>
          </p:cNvSpPr>
          <p:nvPr>
            <p:ph type="title"/>
          </p:nvPr>
        </p:nvSpPr>
        <p:spPr/>
        <p:txBody>
          <a:bodyPr/>
          <a:lstStyle/>
          <a:p>
            <a:r>
              <a:rPr lang="en-US" altLang="en-US" dirty="0"/>
              <a:t>Credit for the Elderly or the Disabled (cont.)</a:t>
            </a:r>
          </a:p>
        </p:txBody>
      </p:sp>
      <p:sp>
        <p:nvSpPr>
          <p:cNvPr id="7" name="Rectangle 6"/>
          <p:cNvSpPr/>
          <p:nvPr/>
        </p:nvSpPr>
        <p:spPr>
          <a:xfrm>
            <a:off x="6972300" y="1722693"/>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G</a:t>
            </a:r>
          </a:p>
        </p:txBody>
      </p:sp>
      <p:sp>
        <p:nvSpPr>
          <p:cNvPr id="3" name="Date Placeholder 2">
            <a:extLst>
              <a:ext uri="{FF2B5EF4-FFF2-40B4-BE49-F238E27FC236}">
                <a16:creationId xmlns:a16="http://schemas.microsoft.com/office/drawing/2014/main" id="{6F9105F9-F447-4F9E-9820-F57F8F1B407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3130669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endParaRPr lang="en-US" dirty="0"/>
          </a:p>
        </p:txBody>
      </p:sp>
      <p:sp>
        <p:nvSpPr>
          <p:cNvPr id="3" name="Slide Number Placeholder 2"/>
          <p:cNvSpPr>
            <a:spLocks noGrp="1"/>
          </p:cNvSpPr>
          <p:nvPr>
            <p:ph type="sldNum" sz="quarter" idx="12"/>
          </p:nvPr>
        </p:nvSpPr>
        <p:spPr/>
        <p:txBody>
          <a:bodyPr/>
          <a:lstStyle/>
          <a:p>
            <a:fld id="{71B042FB-C5A0-4140-9EC3-E8F3BDEE7242}" type="slidenum">
              <a:rPr lang="en-US" smtClean="0"/>
              <a:pPr/>
              <a:t>14</a:t>
            </a:fld>
            <a:endParaRPr lang="en-US"/>
          </a:p>
        </p:txBody>
      </p:sp>
      <p:sp>
        <p:nvSpPr>
          <p:cNvPr id="5" name="Title 4"/>
          <p:cNvSpPr>
            <a:spLocks noGrp="1"/>
          </p:cNvSpPr>
          <p:nvPr>
            <p:ph type="title"/>
          </p:nvPr>
        </p:nvSpPr>
        <p:spPr/>
        <p:txBody>
          <a:bodyPr/>
          <a:lstStyle/>
          <a:p>
            <a:r>
              <a:rPr lang="en-US"/>
              <a:t>Miscellaneous Credits</a:t>
            </a:r>
            <a:endParaRPr lang="en-US" dirty="0"/>
          </a:p>
        </p:txBody>
      </p:sp>
      <p:pic>
        <p:nvPicPr>
          <p:cNvPr id="9" name="Picture 8"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572" y="1935552"/>
            <a:ext cx="3502717" cy="3502717"/>
          </a:xfrm>
          <a:prstGeom prst="rect">
            <a:avLst/>
          </a:prstGeom>
        </p:spPr>
      </p:pic>
      <p:sp>
        <p:nvSpPr>
          <p:cNvPr id="4" name="Date Placeholder 3">
            <a:extLst>
              <a:ext uri="{FF2B5EF4-FFF2-40B4-BE49-F238E27FC236}">
                <a16:creationId xmlns:a16="http://schemas.microsoft.com/office/drawing/2014/main" id="{F973B58B-6A48-408A-BF76-FEAA4D6B019D}"/>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684027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5695 Residential Energy Credit </a:t>
            </a:r>
          </a:p>
        </p:txBody>
      </p:sp>
      <p:sp>
        <p:nvSpPr>
          <p:cNvPr id="24579" name="Text Placeholder 5"/>
          <p:cNvSpPr>
            <a:spLocks noGrp="1"/>
          </p:cNvSpPr>
          <p:nvPr>
            <p:ph type="body" sz="quarter" idx="16"/>
          </p:nvPr>
        </p:nvSpPr>
        <p:spPr>
          <a:xfrm>
            <a:off x="950495" y="2463496"/>
            <a:ext cx="7543800" cy="1651304"/>
          </a:xfrm>
        </p:spPr>
        <p:txBody>
          <a:bodyPr>
            <a:normAutofit/>
          </a:bodyPr>
          <a:lstStyle/>
          <a:p>
            <a:r>
              <a:rPr lang="en-US" altLang="en-US" dirty="0"/>
              <a:t>Non-business energy property credit </a:t>
            </a:r>
            <a:r>
              <a:rPr lang="en-US" altLang="en-US" b="1" dirty="0"/>
              <a:t>expired 12/31/2017</a:t>
            </a:r>
          </a:p>
          <a:p>
            <a:pPr lvl="1"/>
            <a:r>
              <a:rPr lang="en-US" altLang="en-US" dirty="0"/>
              <a:t>Credit for energy efficient windows, HVAC, doors, etc.</a:t>
            </a:r>
          </a:p>
          <a:p>
            <a:r>
              <a:rPr lang="en-US" altLang="en-US" dirty="0"/>
              <a:t>Credit for solar electric, solar water heating, small wind energy, and geothermal heat pump property costs still available – </a:t>
            </a:r>
            <a:r>
              <a:rPr lang="en-US" altLang="en-US" b="1" dirty="0"/>
              <a:t>out of scope </a:t>
            </a:r>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NTTC Training ala NJ – TY2019</a:t>
            </a:r>
            <a:endParaRPr lang="en-US" dirty="0"/>
          </a:p>
        </p:txBody>
      </p:sp>
      <p:sp>
        <p:nvSpPr>
          <p:cNvPr id="26629"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A0991885-0653-47EF-9819-EFE17FCA2BD3}" type="slidenum">
              <a:rPr lang="en-US" altLang="en-US" smtClean="0"/>
              <a:pPr>
                <a:defRPr/>
              </a:pPr>
              <a:t>15</a:t>
            </a:fld>
            <a:endParaRPr lang="en-US" altLang="en-US"/>
          </a:p>
        </p:txBody>
      </p:sp>
      <p:pic>
        <p:nvPicPr>
          <p:cNvPr id="2663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4202669"/>
            <a:ext cx="6281738" cy="251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3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1" y="4593193"/>
            <a:ext cx="6242447"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a:extLst>
              <a:ext uri="{FF2B5EF4-FFF2-40B4-BE49-F238E27FC236}">
                <a16:creationId xmlns:a16="http://schemas.microsoft.com/office/drawing/2014/main" id="{2DFB9699-F744-4DEB-ACB0-B1AE0876933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06276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469" y="5556648"/>
            <a:ext cx="2895600" cy="273844"/>
          </a:xfrm>
        </p:spPr>
        <p:txBody>
          <a:bodyPr/>
          <a:lstStyle/>
          <a:p>
            <a:r>
              <a:rPr lang="en-US"/>
              <a:t>NTTC Training ala NJ – TY2019</a:t>
            </a:r>
            <a:endParaRPr lang="en-US" dirty="0"/>
          </a:p>
        </p:txBody>
      </p:sp>
      <p:sp>
        <p:nvSpPr>
          <p:cNvPr id="27652" name="Slide Number Placeholder 2"/>
          <p:cNvSpPr>
            <a:spLocks noGrp="1"/>
          </p:cNvSpPr>
          <p:nvPr>
            <p:ph type="sldNum" sz="quarter" idx="4"/>
          </p:nvPr>
        </p:nvSpPr>
        <p:spPr>
          <a:xfrm>
            <a:off x="457200" y="5556648"/>
            <a:ext cx="702469" cy="273844"/>
          </a:xfrm>
        </p:spPr>
        <p:txBody>
          <a:bodyPr/>
          <a:lstStyle/>
          <a:p>
            <a:fld id="{6EE56600-7326-4F4E-B93A-F880F55546F3}" type="slidenum">
              <a:rPr lang="en-US" altLang="en-US" smtClean="0"/>
              <a:pPr/>
              <a:t>16</a:t>
            </a:fld>
            <a:endParaRPr lang="en-US" altLang="en-US"/>
          </a:p>
        </p:txBody>
      </p:sp>
      <p:sp>
        <p:nvSpPr>
          <p:cNvPr id="25603" name="Content Placeholder 6"/>
          <p:cNvSpPr>
            <a:spLocks noGrp="1"/>
          </p:cNvSpPr>
          <p:nvPr>
            <p:ph sz="quarter" idx="12"/>
          </p:nvPr>
        </p:nvSpPr>
        <p:spPr/>
        <p:txBody>
          <a:bodyPr/>
          <a:lstStyle/>
          <a:p>
            <a:r>
              <a:rPr lang="en-US" altLang="en-US" b="1" dirty="0"/>
              <a:t>Expired</a:t>
            </a:r>
            <a:r>
              <a:rPr lang="en-US" altLang="en-US" dirty="0"/>
              <a:t> Non-business Energy Property Credit limits</a:t>
            </a:r>
          </a:p>
          <a:p>
            <a:pPr lvl="1"/>
            <a:r>
              <a:rPr lang="en-US" altLang="en-US" dirty="0"/>
              <a:t>Lifetime limits</a:t>
            </a:r>
          </a:p>
          <a:p>
            <a:pPr lvl="2"/>
            <a:r>
              <a:rPr lang="en-US" altLang="en-US" dirty="0"/>
              <a:t>Cumulative $500 ($200 for windows) for all tax years after 2005</a:t>
            </a:r>
          </a:p>
          <a:p>
            <a:pPr lvl="1"/>
            <a:r>
              <a:rPr lang="en-US" altLang="en-US" dirty="0"/>
              <a:t>Individual item limits</a:t>
            </a:r>
          </a:p>
          <a:p>
            <a:pPr lvl="1"/>
            <a:r>
              <a:rPr lang="en-US" altLang="en-US" dirty="0"/>
              <a:t>Improvements to </a:t>
            </a:r>
            <a:r>
              <a:rPr lang="en-US" altLang="en-US" b="1" dirty="0"/>
              <a:t>main home </a:t>
            </a:r>
            <a:r>
              <a:rPr lang="en-US" altLang="en-US" dirty="0"/>
              <a:t>only</a:t>
            </a:r>
          </a:p>
        </p:txBody>
      </p:sp>
      <p:sp>
        <p:nvSpPr>
          <p:cNvPr id="27650" name="Title 5"/>
          <p:cNvSpPr>
            <a:spLocks noGrp="1"/>
          </p:cNvSpPr>
          <p:nvPr>
            <p:ph type="title"/>
          </p:nvPr>
        </p:nvSpPr>
        <p:spPr/>
        <p:txBody>
          <a:bodyPr/>
          <a:lstStyle/>
          <a:p>
            <a:r>
              <a:rPr lang="en-US" altLang="en-US" dirty="0"/>
              <a:t>Expired Residential Energy Credits</a:t>
            </a:r>
          </a:p>
        </p:txBody>
      </p:sp>
      <p:sp>
        <p:nvSpPr>
          <p:cNvPr id="3" name="Date Placeholder 2">
            <a:extLst>
              <a:ext uri="{FF2B5EF4-FFF2-40B4-BE49-F238E27FC236}">
                <a16:creationId xmlns:a16="http://schemas.microsoft.com/office/drawing/2014/main" id="{A0F0CB5A-E47D-474A-BD4D-32471C576D1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557334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469" y="5556648"/>
            <a:ext cx="2895600" cy="273844"/>
          </a:xfrm>
        </p:spPr>
        <p:txBody>
          <a:bodyPr/>
          <a:lstStyle/>
          <a:p>
            <a:r>
              <a:rPr lang="en-US"/>
              <a:t>NTTC Training ala NJ – TY2019</a:t>
            </a:r>
            <a:endParaRPr lang="en-US" dirty="0"/>
          </a:p>
        </p:txBody>
      </p:sp>
      <p:sp>
        <p:nvSpPr>
          <p:cNvPr id="29700" name="Slide Number Placeholder 2"/>
          <p:cNvSpPr>
            <a:spLocks noGrp="1"/>
          </p:cNvSpPr>
          <p:nvPr>
            <p:ph type="sldNum" sz="quarter" idx="4"/>
          </p:nvPr>
        </p:nvSpPr>
        <p:spPr>
          <a:xfrm>
            <a:off x="457200" y="5556648"/>
            <a:ext cx="702469" cy="273844"/>
          </a:xfrm>
        </p:spPr>
        <p:txBody>
          <a:bodyPr/>
          <a:lstStyle/>
          <a:p>
            <a:fld id="{FE64F2D1-F21A-4592-A99D-19085865B604}" type="slidenum">
              <a:rPr lang="en-US" altLang="en-US" smtClean="0"/>
              <a:pPr/>
              <a:t>17</a:t>
            </a:fld>
            <a:endParaRPr lang="en-US" altLang="en-US"/>
          </a:p>
        </p:txBody>
      </p:sp>
      <p:sp>
        <p:nvSpPr>
          <p:cNvPr id="27651" name="Content Placeholder 6"/>
          <p:cNvSpPr>
            <a:spLocks noGrp="1"/>
          </p:cNvSpPr>
          <p:nvPr>
            <p:ph sz="quarter" idx="12"/>
          </p:nvPr>
        </p:nvSpPr>
        <p:spPr/>
        <p:txBody>
          <a:bodyPr>
            <a:normAutofit/>
          </a:bodyPr>
          <a:lstStyle/>
          <a:p>
            <a:r>
              <a:rPr lang="en-US" altLang="en-US" dirty="0"/>
              <a:t>Placed in service in current tax year</a:t>
            </a:r>
          </a:p>
          <a:p>
            <a:r>
              <a:rPr lang="en-US" altLang="en-US" dirty="0"/>
              <a:t>Energy efficient windows, doors, insulation, roof (materials only, not installation)</a:t>
            </a:r>
          </a:p>
          <a:p>
            <a:r>
              <a:rPr lang="en-US" altLang="en-US" dirty="0"/>
              <a:t>Heating, ventilating, and air conditioning, hot water heaters (materials and installation)</a:t>
            </a:r>
          </a:p>
          <a:p>
            <a:r>
              <a:rPr lang="en-US" altLang="en-US" dirty="0"/>
              <a:t>Compare item purchased with requirements from Form 5695 instructions</a:t>
            </a:r>
          </a:p>
        </p:txBody>
      </p:sp>
      <p:sp>
        <p:nvSpPr>
          <p:cNvPr id="29698" name="Title 5"/>
          <p:cNvSpPr>
            <a:spLocks noGrp="1"/>
          </p:cNvSpPr>
          <p:nvPr>
            <p:ph type="title"/>
          </p:nvPr>
        </p:nvSpPr>
        <p:spPr/>
        <p:txBody>
          <a:bodyPr/>
          <a:lstStyle/>
          <a:p>
            <a:r>
              <a:rPr lang="en-US" altLang="en-US" dirty="0"/>
              <a:t>Expired Residential Energy Credits</a:t>
            </a:r>
          </a:p>
        </p:txBody>
      </p:sp>
      <p:sp>
        <p:nvSpPr>
          <p:cNvPr id="3" name="Date Placeholder 2">
            <a:extLst>
              <a:ext uri="{FF2B5EF4-FFF2-40B4-BE49-F238E27FC236}">
                <a16:creationId xmlns:a16="http://schemas.microsoft.com/office/drawing/2014/main" id="{1B8F8643-7929-4B61-9084-C67175995F2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22285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E4CE93CE-5A51-4820-B5B3-ADA4245C28E2}" type="slidenum">
              <a:rPr lang="en-US" altLang="en-US" smtClean="0"/>
              <a:pPr>
                <a:defRPr/>
              </a:pPr>
              <a:t>2</a:t>
            </a:fld>
            <a:endParaRPr lang="en-US" altLang="en-US"/>
          </a:p>
        </p:txBody>
      </p:sp>
      <p:sp>
        <p:nvSpPr>
          <p:cNvPr id="4" name="Content Placeholder 3"/>
          <p:cNvSpPr>
            <a:spLocks noGrp="1"/>
          </p:cNvSpPr>
          <p:nvPr>
            <p:ph sz="quarter" idx="12"/>
          </p:nvPr>
        </p:nvSpPr>
        <p:spPr/>
        <p:txBody>
          <a:bodyPr/>
          <a:lstStyle/>
          <a:p>
            <a:r>
              <a:rPr lang="en-US" dirty="0"/>
              <a:t>Nonrefundable and refundable credits defined</a:t>
            </a:r>
          </a:p>
          <a:p>
            <a:r>
              <a:rPr lang="en-US" dirty="0"/>
              <a:t>Retirement savings contributions credit</a:t>
            </a:r>
          </a:p>
          <a:p>
            <a:r>
              <a:rPr lang="en-US" dirty="0"/>
              <a:t>Credit for the elderly or disabled</a:t>
            </a:r>
          </a:p>
          <a:p>
            <a:pPr>
              <a:buNone/>
            </a:pPr>
            <a:endParaRPr lang="en-US" dirty="0"/>
          </a:p>
          <a:p>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8F623395-6338-40E1-BF6F-A52E990D5F5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79220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9221" name="Slide Number Placeholder 4"/>
          <p:cNvSpPr>
            <a:spLocks noGrp="1"/>
          </p:cNvSpPr>
          <p:nvPr>
            <p:ph type="sldNum" sz="quarter" idx="4"/>
          </p:nvPr>
        </p:nvSpPr>
        <p:spPr>
          <a:xfrm>
            <a:off x="457204" y="6265308"/>
            <a:ext cx="702365" cy="365125"/>
          </a:xfrm>
        </p:spPr>
        <p:txBody>
          <a:bodyPr/>
          <a:lstStyle/>
          <a:p>
            <a:fld id="{7D595732-A240-4829-802C-93857EE3A647}" type="slidenum">
              <a:rPr lang="en-US" altLang="en-US" smtClean="0"/>
              <a:pPr/>
              <a:t>3</a:t>
            </a:fld>
            <a:endParaRPr lang="en-US" altLang="en-US"/>
          </a:p>
        </p:txBody>
      </p:sp>
      <p:sp>
        <p:nvSpPr>
          <p:cNvPr id="11267" name="Content Placeholder 2"/>
          <p:cNvSpPr>
            <a:spLocks noGrp="1"/>
          </p:cNvSpPr>
          <p:nvPr>
            <p:ph sz="quarter" idx="12"/>
          </p:nvPr>
        </p:nvSpPr>
        <p:spPr/>
        <p:txBody>
          <a:bodyPr/>
          <a:lstStyle/>
          <a:p>
            <a:r>
              <a:rPr lang="en-US" altLang="en-US" dirty="0"/>
              <a:t>Retirement Savings Contributions Credit</a:t>
            </a:r>
            <a:endParaRPr lang="en-US" dirty="0"/>
          </a:p>
          <a:p>
            <a:r>
              <a:rPr lang="en-US" altLang="en-US" dirty="0"/>
              <a:t>Credit for the Elderly or Disabled</a:t>
            </a:r>
          </a:p>
          <a:p>
            <a:endParaRPr lang="en-US" altLang="en-US" dirty="0"/>
          </a:p>
          <a:p>
            <a:r>
              <a:rPr lang="en-US" altLang="en-US" dirty="0"/>
              <a:t>What does it mean if a credit is nonrefundable?</a:t>
            </a:r>
          </a:p>
          <a:p>
            <a:pPr lvl="1">
              <a:buFont typeface="Wingdings" charset="2"/>
              <a:buChar char="Ø"/>
            </a:pPr>
            <a:r>
              <a:rPr lang="en-US" altLang="en-US" dirty="0"/>
              <a:t>Refer to Tab G</a:t>
            </a:r>
          </a:p>
          <a:p>
            <a:endParaRPr lang="en-US" altLang="en-US" dirty="0"/>
          </a:p>
        </p:txBody>
      </p:sp>
      <p:sp>
        <p:nvSpPr>
          <p:cNvPr id="2" name="Title 1"/>
          <p:cNvSpPr>
            <a:spLocks noGrp="1"/>
          </p:cNvSpPr>
          <p:nvPr>
            <p:ph type="title"/>
          </p:nvPr>
        </p:nvSpPr>
        <p:spPr/>
        <p:txBody>
          <a:bodyPr/>
          <a:lstStyle/>
          <a:p>
            <a:r>
              <a:rPr lang="en-US" dirty="0"/>
              <a:t>Nonrefundable Credits </a:t>
            </a:r>
          </a:p>
        </p:txBody>
      </p:sp>
      <p:sp>
        <p:nvSpPr>
          <p:cNvPr id="4" name="Date Placeholder 3">
            <a:extLst>
              <a:ext uri="{FF2B5EF4-FFF2-40B4-BE49-F238E27FC236}">
                <a16:creationId xmlns:a16="http://schemas.microsoft.com/office/drawing/2014/main" id="{B86C298A-C669-45AF-AC7D-973D960A1F9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8718862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9221" name="Slide Number Placeholder 4"/>
          <p:cNvSpPr>
            <a:spLocks noGrp="1"/>
          </p:cNvSpPr>
          <p:nvPr>
            <p:ph type="sldNum" sz="quarter" idx="4"/>
          </p:nvPr>
        </p:nvSpPr>
        <p:spPr>
          <a:xfrm>
            <a:off x="457204" y="6265308"/>
            <a:ext cx="702365" cy="365125"/>
          </a:xfrm>
        </p:spPr>
        <p:txBody>
          <a:bodyPr/>
          <a:lstStyle/>
          <a:p>
            <a:fld id="{7D595732-A240-4829-802C-93857EE3A647}" type="slidenum">
              <a:rPr lang="en-US" altLang="en-US" smtClean="0"/>
              <a:pPr/>
              <a:t>4</a:t>
            </a:fld>
            <a:endParaRPr lang="en-US" altLang="en-US"/>
          </a:p>
        </p:txBody>
      </p:sp>
      <p:sp>
        <p:nvSpPr>
          <p:cNvPr id="11267" name="Content Placeholder 2"/>
          <p:cNvSpPr>
            <a:spLocks noGrp="1"/>
          </p:cNvSpPr>
          <p:nvPr>
            <p:ph sz="quarter" idx="12"/>
          </p:nvPr>
        </p:nvSpPr>
        <p:spPr/>
        <p:txBody>
          <a:bodyPr/>
          <a:lstStyle/>
          <a:p>
            <a:pPr marL="0" indent="0">
              <a:buNone/>
            </a:pPr>
            <a:r>
              <a:rPr lang="en-US" altLang="en-US" dirty="0"/>
              <a:t>Nonrefundable means no cash back – </a:t>
            </a:r>
          </a:p>
          <a:p>
            <a:pPr marL="0" indent="0">
              <a:buNone/>
            </a:pPr>
            <a:r>
              <a:rPr lang="en-US" altLang="en-US" dirty="0"/>
              <a:t>The credit cannot be greater than the tax liability</a:t>
            </a:r>
          </a:p>
        </p:txBody>
      </p:sp>
      <p:sp>
        <p:nvSpPr>
          <p:cNvPr id="2" name="Title 1"/>
          <p:cNvSpPr>
            <a:spLocks noGrp="1"/>
          </p:cNvSpPr>
          <p:nvPr>
            <p:ph type="title"/>
          </p:nvPr>
        </p:nvSpPr>
        <p:spPr/>
        <p:txBody>
          <a:bodyPr/>
          <a:lstStyle/>
          <a:p>
            <a:r>
              <a:rPr lang="en-US" dirty="0"/>
              <a:t>Nonrefundable Credits </a:t>
            </a:r>
          </a:p>
        </p:txBody>
      </p:sp>
      <p:sp>
        <p:nvSpPr>
          <p:cNvPr id="4" name="Date Placeholder 3">
            <a:extLst>
              <a:ext uri="{FF2B5EF4-FFF2-40B4-BE49-F238E27FC236}">
                <a16:creationId xmlns:a16="http://schemas.microsoft.com/office/drawing/2014/main" id="{7AB825A3-ACFA-4FB1-AF25-9C3FA5DA57F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6276075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a:t>“Saver’s Credit”</a:t>
            </a:r>
          </a:p>
        </p:txBody>
      </p:sp>
      <p:sp>
        <p:nvSpPr>
          <p:cNvPr id="6" name="Title 5"/>
          <p:cNvSpPr>
            <a:spLocks noGrp="1"/>
          </p:cNvSpPr>
          <p:nvPr>
            <p:ph type="title"/>
          </p:nvPr>
        </p:nvSpPr>
        <p:spPr/>
        <p:txBody>
          <a:bodyPr/>
          <a:lstStyle/>
          <a:p>
            <a:r>
              <a:rPr lang="en-US" dirty="0"/>
              <a:t>Retirement Savings Contributions Credit</a:t>
            </a:r>
          </a:p>
        </p:txBody>
      </p:sp>
      <p:sp>
        <p:nvSpPr>
          <p:cNvPr id="2" name="Footer Placeholder 1"/>
          <p:cNvSpPr>
            <a:spLocks noGrp="1"/>
          </p:cNvSpPr>
          <p:nvPr>
            <p:ph type="ftr" sz="quarter" idx="4294967295"/>
          </p:nvPr>
        </p:nvSpPr>
        <p:spPr>
          <a:xfrm>
            <a:off x="0" y="5556648"/>
            <a:ext cx="2895600" cy="273844"/>
          </a:xfrm>
        </p:spPr>
        <p:txBody>
          <a:bodyPr/>
          <a:lstStyle/>
          <a:p>
            <a:pPr>
              <a:defRPr/>
            </a:pPr>
            <a:r>
              <a:rPr lang="en-US"/>
              <a:t>NTTC Training ala NJ – TY2019</a:t>
            </a:r>
            <a:endParaRPr lang="en-US" dirty="0"/>
          </a:p>
        </p:txBody>
      </p:sp>
      <p:sp>
        <p:nvSpPr>
          <p:cNvPr id="3" name="Slide Number Placeholder 2"/>
          <p:cNvSpPr>
            <a:spLocks noGrp="1"/>
          </p:cNvSpPr>
          <p:nvPr>
            <p:ph type="sldNum" sz="quarter" idx="4294967295"/>
          </p:nvPr>
        </p:nvSpPr>
        <p:spPr>
          <a:xfrm>
            <a:off x="0" y="5556648"/>
            <a:ext cx="702469" cy="273844"/>
          </a:xfrm>
        </p:spPr>
        <p:txBody>
          <a:bodyPr/>
          <a:lstStyle/>
          <a:p>
            <a:pPr>
              <a:defRPr/>
            </a:pPr>
            <a:fld id="{E4CE93CE-5A51-4820-B5B3-ADA4245C28E2}" type="slidenum">
              <a:rPr lang="en-US" altLang="en-US" smtClean="0"/>
              <a:pPr>
                <a:defRPr/>
              </a:pPr>
              <a:t>5</a:t>
            </a:fld>
            <a:endParaRPr lang="en-US" altLang="en-US"/>
          </a:p>
        </p:txBody>
      </p:sp>
      <p:sp>
        <p:nvSpPr>
          <p:cNvPr id="4" name="Date Placeholder 3">
            <a:extLst>
              <a:ext uri="{FF2B5EF4-FFF2-40B4-BE49-F238E27FC236}">
                <a16:creationId xmlns:a16="http://schemas.microsoft.com/office/drawing/2014/main" id="{EEF9F9A1-EB8B-4C73-894D-F6A6567A2FC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0796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3316" name="Slide Number Placeholder 3"/>
          <p:cNvSpPr>
            <a:spLocks noGrp="1"/>
          </p:cNvSpPr>
          <p:nvPr>
            <p:ph type="sldNum" sz="quarter" idx="4"/>
          </p:nvPr>
        </p:nvSpPr>
        <p:spPr>
          <a:xfrm>
            <a:off x="457204" y="6265308"/>
            <a:ext cx="702365" cy="365125"/>
          </a:xfrm>
        </p:spPr>
        <p:txBody>
          <a:bodyPr/>
          <a:lstStyle/>
          <a:p>
            <a:fld id="{272D02F3-B632-4D54-836E-A00E41338EC9}" type="slidenum">
              <a:rPr lang="en-US" altLang="en-US" smtClean="0"/>
              <a:pPr/>
              <a:t>6</a:t>
            </a:fld>
            <a:endParaRPr lang="en-US" altLang="en-US"/>
          </a:p>
        </p:txBody>
      </p:sp>
      <p:sp>
        <p:nvSpPr>
          <p:cNvPr id="17411" name="Content Placeholder 5"/>
          <p:cNvSpPr>
            <a:spLocks noGrp="1"/>
          </p:cNvSpPr>
          <p:nvPr>
            <p:ph sz="quarter" idx="12"/>
          </p:nvPr>
        </p:nvSpPr>
        <p:spPr/>
        <p:txBody>
          <a:bodyPr>
            <a:normAutofit/>
          </a:bodyPr>
          <a:lstStyle/>
          <a:p>
            <a:pPr>
              <a:lnSpc>
                <a:spcPct val="110000"/>
              </a:lnSpc>
            </a:pPr>
            <a:r>
              <a:rPr lang="en-US" altLang="en-US" dirty="0"/>
              <a:t>Credit designed for low-income taxpayers with voluntary contributions to qualified retirement plan</a:t>
            </a:r>
            <a:endParaRPr lang="en-US" dirty="0"/>
          </a:p>
          <a:p>
            <a:pPr lvl="1">
              <a:lnSpc>
                <a:spcPct val="110000"/>
              </a:lnSpc>
            </a:pPr>
            <a:r>
              <a:rPr lang="en-US" altLang="en-US" dirty="0"/>
              <a:t>Income phase-out limits</a:t>
            </a:r>
          </a:p>
          <a:p>
            <a:pPr>
              <a:lnSpc>
                <a:spcPct val="110000"/>
              </a:lnSpc>
              <a:buFont typeface="Wingdings" panose="05000000000000000000" pitchFamily="2" charset="2"/>
              <a:buChar char="Ø"/>
            </a:pPr>
            <a:r>
              <a:rPr lang="en-US" altLang="en-US" dirty="0"/>
              <a:t>Find Retirement Savings Contribution Credit – Screening Sheet in Pub 4012 Tab G and income/rate chart</a:t>
            </a:r>
          </a:p>
          <a:p>
            <a:pPr>
              <a:lnSpc>
                <a:spcPct val="110000"/>
              </a:lnSpc>
            </a:pPr>
            <a:r>
              <a:rPr lang="en-US" altLang="en-US" dirty="0"/>
              <a:t>Retirement contributions offset by current year and prior 2 year retirement distributions</a:t>
            </a:r>
          </a:p>
          <a:p>
            <a:pPr>
              <a:lnSpc>
                <a:spcPct val="110000"/>
              </a:lnSpc>
            </a:pPr>
            <a:r>
              <a:rPr lang="en-US" altLang="en-US" dirty="0"/>
              <a:t>Credit reported on Form 8880 </a:t>
            </a:r>
          </a:p>
          <a:p>
            <a:pPr>
              <a:lnSpc>
                <a:spcPct val="110000"/>
              </a:lnSpc>
            </a:pPr>
            <a:endParaRPr lang="en-US" altLang="en-US" dirty="0"/>
          </a:p>
        </p:txBody>
      </p:sp>
      <p:sp>
        <p:nvSpPr>
          <p:cNvPr id="13314" name="Title 4"/>
          <p:cNvSpPr>
            <a:spLocks noGrp="1"/>
          </p:cNvSpPr>
          <p:nvPr>
            <p:ph type="title"/>
          </p:nvPr>
        </p:nvSpPr>
        <p:spPr/>
        <p:txBody>
          <a:bodyPr/>
          <a:lstStyle/>
          <a:p>
            <a:r>
              <a:rPr lang="en-US" altLang="en-US"/>
              <a:t>Retirement Savings Contributions Credit</a:t>
            </a:r>
            <a:endParaRPr lang="en-US" altLang="en-US" dirty="0"/>
          </a:p>
        </p:txBody>
      </p:sp>
      <p:sp>
        <p:nvSpPr>
          <p:cNvPr id="6" name="Rectangle 5"/>
          <p:cNvSpPr/>
          <p:nvPr/>
        </p:nvSpPr>
        <p:spPr>
          <a:xfrm>
            <a:off x="6972300" y="1722693"/>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G</a:t>
            </a:r>
          </a:p>
        </p:txBody>
      </p:sp>
      <p:sp>
        <p:nvSpPr>
          <p:cNvPr id="2" name="Date Placeholder 1">
            <a:extLst>
              <a:ext uri="{FF2B5EF4-FFF2-40B4-BE49-F238E27FC236}">
                <a16:creationId xmlns:a16="http://schemas.microsoft.com/office/drawing/2014/main" id="{4EFFF17E-C5EE-4AA5-9EAA-26A179A93E2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3735966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5364" name="Slide Number Placeholder 3"/>
          <p:cNvSpPr>
            <a:spLocks noGrp="1"/>
          </p:cNvSpPr>
          <p:nvPr>
            <p:ph type="sldNum" sz="quarter" idx="4"/>
          </p:nvPr>
        </p:nvSpPr>
        <p:spPr>
          <a:xfrm>
            <a:off x="457204" y="6265308"/>
            <a:ext cx="702365" cy="365125"/>
          </a:xfrm>
        </p:spPr>
        <p:txBody>
          <a:bodyPr/>
          <a:lstStyle/>
          <a:p>
            <a:fld id="{0AEE1E5A-3698-42FB-BB3B-88AA0ED26C10}" type="slidenum">
              <a:rPr lang="en-US" altLang="en-US" smtClean="0"/>
              <a:pPr/>
              <a:t>7</a:t>
            </a:fld>
            <a:endParaRPr lang="en-US" altLang="en-US"/>
          </a:p>
        </p:txBody>
      </p:sp>
      <p:sp>
        <p:nvSpPr>
          <p:cNvPr id="17411" name="Content Placeholder 5"/>
          <p:cNvSpPr>
            <a:spLocks noGrp="1"/>
          </p:cNvSpPr>
          <p:nvPr>
            <p:ph sz="quarter" idx="12"/>
          </p:nvPr>
        </p:nvSpPr>
        <p:spPr/>
        <p:txBody>
          <a:bodyPr>
            <a:normAutofit/>
          </a:bodyPr>
          <a:lstStyle/>
          <a:p>
            <a:r>
              <a:rPr lang="en-US" altLang="en-US" dirty="0"/>
              <a:t>Contributions eligible Saver’s Credit</a:t>
            </a:r>
          </a:p>
          <a:p>
            <a:pPr lvl="1"/>
            <a:r>
              <a:rPr lang="en-US" altLang="en-US" dirty="0"/>
              <a:t>Payroll contributions entered on W-2 box 12 with certain codes</a:t>
            </a:r>
            <a:endParaRPr lang="en-US" dirty="0"/>
          </a:p>
          <a:p>
            <a:pPr lvl="1"/>
            <a:r>
              <a:rPr lang="en-US" altLang="en-US" dirty="0"/>
              <a:t>Traditional IRA contributions entered in adjustment section</a:t>
            </a:r>
          </a:p>
          <a:p>
            <a:pPr lvl="1"/>
            <a:r>
              <a:rPr lang="en-US" altLang="en-US" dirty="0"/>
              <a:t>Roth IRA contributions entered on Form 8880</a:t>
            </a:r>
          </a:p>
          <a:p>
            <a:pPr lvl="1"/>
            <a:r>
              <a:rPr lang="en-US" altLang="en-US" dirty="0"/>
              <a:t>ABLE account contributions (new starting 2018)</a:t>
            </a:r>
          </a:p>
          <a:p>
            <a:endParaRPr lang="en-US" altLang="en-US" dirty="0"/>
          </a:p>
        </p:txBody>
      </p:sp>
      <p:sp>
        <p:nvSpPr>
          <p:cNvPr id="15362" name="Title 4"/>
          <p:cNvSpPr>
            <a:spLocks noGrp="1"/>
          </p:cNvSpPr>
          <p:nvPr>
            <p:ph type="title"/>
          </p:nvPr>
        </p:nvSpPr>
        <p:spPr/>
        <p:txBody>
          <a:bodyPr/>
          <a:lstStyle/>
          <a:p>
            <a:r>
              <a:rPr lang="en-US" altLang="en-US"/>
              <a:t>Retirement Savings Contributions Credit</a:t>
            </a:r>
            <a:endParaRPr lang="en-US" altLang="en-US" dirty="0"/>
          </a:p>
        </p:txBody>
      </p:sp>
      <p:sp>
        <p:nvSpPr>
          <p:cNvPr id="2" name="Date Placeholder 1">
            <a:extLst>
              <a:ext uri="{FF2B5EF4-FFF2-40B4-BE49-F238E27FC236}">
                <a16:creationId xmlns:a16="http://schemas.microsoft.com/office/drawing/2014/main" id="{D2A9EE37-58D5-46AA-8A67-DF1444DA30D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4697256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7412" name="Slide Number Placeholder 4"/>
          <p:cNvSpPr>
            <a:spLocks noGrp="1"/>
          </p:cNvSpPr>
          <p:nvPr>
            <p:ph type="sldNum" sz="quarter" idx="4"/>
          </p:nvPr>
        </p:nvSpPr>
        <p:spPr>
          <a:xfrm>
            <a:off x="457204" y="6265308"/>
            <a:ext cx="702365" cy="365125"/>
          </a:xfrm>
        </p:spPr>
        <p:txBody>
          <a:bodyPr/>
          <a:lstStyle/>
          <a:p>
            <a:fld id="{0BD0FFEE-9A9A-461E-A6E8-81B27303DDE8}" type="slidenum">
              <a:rPr lang="en-US" altLang="en-US" smtClean="0"/>
              <a:pPr/>
              <a:t>8</a:t>
            </a:fld>
            <a:endParaRPr lang="en-US" altLang="en-US"/>
          </a:p>
        </p:txBody>
      </p:sp>
      <p:sp>
        <p:nvSpPr>
          <p:cNvPr id="19459" name="Content Placeholder 2"/>
          <p:cNvSpPr>
            <a:spLocks noGrp="1"/>
          </p:cNvSpPr>
          <p:nvPr>
            <p:ph sz="quarter" idx="12"/>
          </p:nvPr>
        </p:nvSpPr>
        <p:spPr>
          <a:xfrm>
            <a:off x="959125" y="2178325"/>
            <a:ext cx="7315200" cy="2519066"/>
          </a:xfrm>
        </p:spPr>
        <p:txBody>
          <a:bodyPr>
            <a:normAutofit/>
          </a:bodyPr>
          <a:lstStyle/>
          <a:p>
            <a:r>
              <a:rPr lang="en-US" altLang="en-US" dirty="0"/>
              <a:t>Form W-2 Retirement Savings Contribution</a:t>
            </a:r>
            <a:endParaRPr lang="en-US" dirty="0"/>
          </a:p>
          <a:p>
            <a:pPr lvl="1"/>
            <a:r>
              <a:rPr lang="en-US" altLang="en-US" dirty="0"/>
              <a:t>Entry in box 12 will automatically generate Form 8880  if qualified</a:t>
            </a:r>
          </a:p>
          <a:p>
            <a:pPr lvl="1"/>
            <a:r>
              <a:rPr lang="en-US" altLang="en-US" dirty="0"/>
              <a:t>Entry in box 14 may qualify</a:t>
            </a:r>
          </a:p>
          <a:p>
            <a:pPr lvl="2"/>
            <a:r>
              <a:rPr lang="en-US" altLang="en-US" dirty="0"/>
              <a:t>Requires interview</a:t>
            </a:r>
          </a:p>
          <a:p>
            <a:pPr lvl="2"/>
            <a:r>
              <a:rPr lang="en-US" altLang="en-US" dirty="0"/>
              <a:t>Must be voluntary contribution to qualify</a:t>
            </a:r>
          </a:p>
          <a:p>
            <a:pPr lvl="2"/>
            <a:r>
              <a:rPr lang="en-US" altLang="en-US" dirty="0"/>
              <a:t>Select appropriate drop-down description</a:t>
            </a:r>
          </a:p>
        </p:txBody>
      </p:sp>
      <p:sp>
        <p:nvSpPr>
          <p:cNvPr id="17410" name="Title 1"/>
          <p:cNvSpPr>
            <a:spLocks noGrp="1"/>
          </p:cNvSpPr>
          <p:nvPr>
            <p:ph type="title"/>
          </p:nvPr>
        </p:nvSpPr>
        <p:spPr/>
        <p:txBody>
          <a:bodyPr/>
          <a:lstStyle/>
          <a:p>
            <a:r>
              <a:rPr lang="en-US" altLang="en-US"/>
              <a:t>W-2 Retirement Contributions</a:t>
            </a:r>
            <a:endParaRPr lang="en-US" altLang="en-US" dirty="0"/>
          </a:p>
        </p:txBody>
      </p:sp>
      <p:pic>
        <p:nvPicPr>
          <p:cNvPr id="6" name="Picture 13"/>
          <p:cNvPicPr>
            <a:picLocks noChangeAspect="1"/>
          </p:cNvPicPr>
          <p:nvPr/>
        </p:nvPicPr>
        <p:blipFill rotWithShape="1">
          <a:blip r:embed="rId3">
            <a:extLst>
              <a:ext uri="{28A0092B-C50C-407E-A947-70E740481C1C}">
                <a14:useLocalDpi xmlns:a14="http://schemas.microsoft.com/office/drawing/2010/main" val="0"/>
              </a:ext>
            </a:extLst>
          </a:blip>
          <a:srcRect l="3739" t="59106" r="3837" b="28626"/>
          <a:stretch/>
        </p:blipFill>
        <p:spPr bwMode="auto">
          <a:xfrm>
            <a:off x="1771650" y="4572000"/>
            <a:ext cx="5074376" cy="65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D181AF98-7C30-40D3-AFF0-3D68A24D671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2514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3556" name="Slide Number Placeholder 4"/>
          <p:cNvSpPr>
            <a:spLocks noGrp="1"/>
          </p:cNvSpPr>
          <p:nvPr>
            <p:ph type="sldNum" sz="quarter" idx="4"/>
          </p:nvPr>
        </p:nvSpPr>
        <p:spPr>
          <a:xfrm>
            <a:off x="457204" y="6265308"/>
            <a:ext cx="702365" cy="365125"/>
          </a:xfrm>
        </p:spPr>
        <p:txBody>
          <a:bodyPr/>
          <a:lstStyle/>
          <a:p>
            <a:fld id="{1FCADFF4-2954-47D5-8F62-89C2C1D37429}" type="slidenum">
              <a:rPr lang="en-US" altLang="en-US" smtClean="0"/>
              <a:pPr/>
              <a:t>9</a:t>
            </a:fld>
            <a:endParaRPr lang="en-US" altLang="en-US"/>
          </a:p>
        </p:txBody>
      </p:sp>
      <p:sp>
        <p:nvSpPr>
          <p:cNvPr id="23555" name="Content Placeholder 4"/>
          <p:cNvSpPr>
            <a:spLocks noGrp="1"/>
          </p:cNvSpPr>
          <p:nvPr>
            <p:ph sz="quarter" idx="12"/>
          </p:nvPr>
        </p:nvSpPr>
        <p:spPr/>
        <p:txBody>
          <a:bodyPr>
            <a:normAutofit/>
          </a:bodyPr>
          <a:lstStyle/>
          <a:p>
            <a:r>
              <a:rPr lang="en-US" altLang="en-US" dirty="0"/>
              <a:t>Enter as negative number current year distributions from </a:t>
            </a:r>
          </a:p>
          <a:p>
            <a:pPr lvl="1"/>
            <a:r>
              <a:rPr lang="en-US" altLang="en-US" dirty="0"/>
              <a:t>Military pensions and any other qualified plans that do not permit elective contributions</a:t>
            </a:r>
          </a:p>
          <a:p>
            <a:pPr lvl="1"/>
            <a:r>
              <a:rPr lang="en-US" altLang="en-US" dirty="0"/>
              <a:t>Trustee-to-trustee transfers</a:t>
            </a:r>
          </a:p>
          <a:p>
            <a:pPr lvl="1"/>
            <a:r>
              <a:rPr lang="en-US" altLang="en-US" dirty="0"/>
              <a:t>Rollovers</a:t>
            </a:r>
          </a:p>
          <a:p>
            <a:pPr lvl="1"/>
            <a:r>
              <a:rPr lang="en-US" altLang="en-US" dirty="0"/>
              <a:t>Loans treated as distribution</a:t>
            </a:r>
          </a:p>
          <a:p>
            <a:pPr lvl="1"/>
            <a:r>
              <a:rPr lang="en-US" altLang="en-US" dirty="0"/>
              <a:t>Non-spousal inherited IRA</a:t>
            </a:r>
          </a:p>
        </p:txBody>
      </p:sp>
      <p:sp>
        <p:nvSpPr>
          <p:cNvPr id="23554" name="Title 1"/>
          <p:cNvSpPr>
            <a:spLocks noGrp="1"/>
          </p:cNvSpPr>
          <p:nvPr>
            <p:ph type="title"/>
          </p:nvPr>
        </p:nvSpPr>
        <p:spPr/>
        <p:txBody>
          <a:bodyPr/>
          <a:lstStyle/>
          <a:p>
            <a:r>
              <a:rPr lang="en-US" altLang="en-US" dirty="0"/>
              <a:t>Form 8880 and Retirement Distributions</a:t>
            </a:r>
          </a:p>
        </p:txBody>
      </p:sp>
      <p:sp>
        <p:nvSpPr>
          <p:cNvPr id="7" name="Rectangle 6"/>
          <p:cNvSpPr/>
          <p:nvPr/>
        </p:nvSpPr>
        <p:spPr>
          <a:xfrm>
            <a:off x="6972300" y="1722693"/>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G</a:t>
            </a:r>
          </a:p>
        </p:txBody>
      </p:sp>
      <p:sp>
        <p:nvSpPr>
          <p:cNvPr id="2" name="Date Placeholder 1">
            <a:extLst>
              <a:ext uri="{FF2B5EF4-FFF2-40B4-BE49-F238E27FC236}">
                <a16:creationId xmlns:a16="http://schemas.microsoft.com/office/drawing/2014/main" id="{508CC024-0468-40A0-B7DF-8853E3F96BC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44295363"/>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13</TotalTime>
  <Words>1156</Words>
  <Application>Microsoft Office PowerPoint</Application>
  <PresentationFormat>On-screen Show (4:3)</PresentationFormat>
  <Paragraphs>183</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Default Theme</vt:lpstr>
      <vt:lpstr>Miscellaneous Credits</vt:lpstr>
      <vt:lpstr>Lesson Topics</vt:lpstr>
      <vt:lpstr>Nonrefundable Credits </vt:lpstr>
      <vt:lpstr>Nonrefundable Credits </vt:lpstr>
      <vt:lpstr>Retirement Savings Contributions Credit</vt:lpstr>
      <vt:lpstr>Retirement Savings Contributions Credit</vt:lpstr>
      <vt:lpstr>Retirement Savings Contributions Credit</vt:lpstr>
      <vt:lpstr>W-2 Retirement Contributions</vt:lpstr>
      <vt:lpstr>Form 8880 and Retirement Distributions</vt:lpstr>
      <vt:lpstr>Credit for the Elderly or the Disabled</vt:lpstr>
      <vt:lpstr>Credit for the Elderly or the Disabled</vt:lpstr>
      <vt:lpstr>Credit for the Elderly or the Disabled</vt:lpstr>
      <vt:lpstr>Credit for the Elderly or the Disabled (cont.)</vt:lpstr>
      <vt:lpstr>Miscellaneous Credits</vt:lpstr>
      <vt:lpstr>Form 5695 Residential Energy Credit </vt:lpstr>
      <vt:lpstr>Expired Residential Energy Credits</vt:lpstr>
      <vt:lpstr>Expired Residential Energy 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2019-11-27T22:18:51Z</dcterms:modified>
</cp:coreProperties>
</file>